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9FD1DE-3B86-49B8-8244-B382CF146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556BC638-F564-4522-A1F6-8BE2E5904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E0A8B1-D3E0-4C36-9D8C-514F23DD5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F2F5-907E-4F51-89B4-CDF334C447B9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3CE382-EDFD-4360-80F6-7C84249E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02FBB9-15B6-4886-8901-200A5D70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3DF-CB12-461E-9ECA-17F0115630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26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DAB0AE-C179-4ECF-9769-421A8DCC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F11B77-5260-45E7-949C-4511E7C7B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4FA098-CD70-4A32-B36E-E682E1822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F2F5-907E-4F51-89B4-CDF334C447B9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2A8119-84B6-4C9F-ABBA-6638A6B3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438EBF-4623-4E83-8868-F53D59E5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3DF-CB12-461E-9ECA-17F0115630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64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EADD334-1BF9-4199-A4CA-CC710D01D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6277ECB-342B-4543-BE35-03B7362E7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FC3800-7F16-49F8-96B1-5E5B520E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F2F5-907E-4F51-89B4-CDF334C447B9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9480BA-B712-47BC-8EFC-A5698C20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F951FA-55A7-4A43-9DCA-B55811E8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3DF-CB12-461E-9ECA-17F0115630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20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79850B-2E90-47FD-AE30-1A008A7E0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DF149A-9FF3-46E7-9A03-6F53B2E8A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2C600F-B8BB-4C31-9DA0-40CEDF9FA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F2F5-907E-4F51-89B4-CDF334C447B9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02D201-1E33-4903-86C1-3FD92642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FE692E-8369-42F8-A50A-B7D1DDC4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3DF-CB12-461E-9ECA-17F0115630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70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00ED77-F65B-4D67-9781-4B7CAAD85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6E055F-C63B-48C2-AFC0-9FB8EF30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CC9491-E444-4C5D-8A09-615D653A7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F2F5-907E-4F51-89B4-CDF334C447B9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9CB290-7677-43D4-B6AF-1140F7F9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F84FA2-390F-4EAD-852B-14C107FD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3DF-CB12-461E-9ECA-17F0115630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08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82C813-58DC-4E79-96FD-FFFE544A8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D65241-86A5-49C6-908E-12DABBDB2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9C0931A-D80A-42D7-A630-159B9C1D2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966D5FE-3859-46B4-81EB-DEE6986F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F2F5-907E-4F51-89B4-CDF334C447B9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63B062-28A1-479E-A130-AD0398E7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7C9CB9-EDAE-4836-AF8B-6EB63CA1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3DF-CB12-461E-9ECA-17F0115630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03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72576B-2468-4181-9D6F-001DD9738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F32CA6-3662-4084-8C80-B5441B912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99BA68-C8BB-4B08-B7A0-114D4E9E3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79FD91C-2447-46BA-8D0D-4DD22E5CC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A108DC4-FD63-4463-BFA0-33C2AEAD8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20D8640-6D83-4ADF-B778-7936BE9E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F2F5-907E-4F51-89B4-CDF334C447B9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9652172-7F34-4E88-ADD3-A95B151B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B3C3D55-7D5C-4DCA-9FDF-E1C038D63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3DF-CB12-461E-9ECA-17F0115630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9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0BE9F4-07EA-4903-AC0B-C68F0CAB1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3283A8-EC4B-4575-8BBB-9F1BC9051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F2F5-907E-4F51-89B4-CDF334C447B9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B4FC5B6-6D30-4568-AAA3-3D0529CA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6B16EBD-FE4A-4202-89DD-6A511EE0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3DF-CB12-461E-9ECA-17F0115630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98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D952A81-BDF5-49F5-B4AB-9F3418C5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F2F5-907E-4F51-89B4-CDF334C447B9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88FB35F-ED06-4625-A189-8F0F1A0BD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4CB3C7-83FD-49B5-AF2E-4DD80B7B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3DF-CB12-461E-9ECA-17F0115630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94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3A379B-D21E-4F3A-8CD2-B3253B9D9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BCA7D1-5B53-404D-BF60-1BE91AF91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AA68813-6604-498D-A66D-7573156F3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5EFE22B-1014-49D4-BAD7-EABBFA02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F2F5-907E-4F51-89B4-CDF334C447B9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0C40A7-0A3D-4D68-BCF5-3129F231B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36542E6-155F-41F3-A0FA-13343A723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3DF-CB12-461E-9ECA-17F0115630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2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279EA3-5BB0-47E3-8624-567E5CC6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4FB67E1-6617-4A8B-99F6-8AF993AA5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681B85E-C0FD-4F6B-A48E-B31EA9238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FE5716-96D8-4074-B7AC-9D0A93FE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F2F5-907E-4F51-89B4-CDF334C447B9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1CB32A-9360-4ED0-87C6-59011BD3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ABC9EC-CE72-4E70-AAA8-CA3AE987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B3DF-CB12-461E-9ECA-17F0115630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40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0F24E59-4755-40E0-BC1F-F48FBAC97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D241B3-0700-45CE-8558-B12B1FD8A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0090C7-2B8A-481D-A513-DEF9AC842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FF2F5-907E-4F51-89B4-CDF334C447B9}" type="datetimeFigureOut">
              <a:rPr kumimoji="1" lang="ja-JP" altLang="en-US" smtClean="0"/>
              <a:t>2017/11/24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5DE292-0B38-4A69-8F6E-F5110D2BD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472BB1-8262-4B7F-A3B9-91C568D33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8B3DF-CB12-461E-9ECA-17F0115630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23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338FE347-6119-460C-8B4F-17103A8D3D6D}"/>
              </a:ext>
            </a:extLst>
          </p:cNvPr>
          <p:cNvSpPr/>
          <p:nvPr/>
        </p:nvSpPr>
        <p:spPr>
          <a:xfrm>
            <a:off x="1323975" y="4524898"/>
            <a:ext cx="1143000" cy="5973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8E27B1-0037-4449-BFB5-A9FC87C197D5}"/>
              </a:ext>
            </a:extLst>
          </p:cNvPr>
          <p:cNvSpPr txBox="1"/>
          <p:nvPr/>
        </p:nvSpPr>
        <p:spPr>
          <a:xfrm>
            <a:off x="0" y="0"/>
            <a:ext cx="292554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IC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カード勤怠事例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5BFD378-B3B1-4694-ADA0-3214504D009B}"/>
              </a:ext>
            </a:extLst>
          </p:cNvPr>
          <p:cNvSpPr/>
          <p:nvPr/>
        </p:nvSpPr>
        <p:spPr>
          <a:xfrm>
            <a:off x="4686320" y="2034425"/>
            <a:ext cx="855677" cy="12101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9D01A58-7089-4041-84FA-BA6899ECD3D5}"/>
              </a:ext>
            </a:extLst>
          </p:cNvPr>
          <p:cNvSpPr/>
          <p:nvPr/>
        </p:nvSpPr>
        <p:spPr>
          <a:xfrm>
            <a:off x="4716467" y="2235760"/>
            <a:ext cx="796955" cy="23489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：００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5699581-B8A2-4DE7-B7D2-0287A8A73979}"/>
              </a:ext>
            </a:extLst>
          </p:cNvPr>
          <p:cNvSpPr/>
          <p:nvPr/>
        </p:nvSpPr>
        <p:spPr>
          <a:xfrm>
            <a:off x="4891850" y="1665310"/>
            <a:ext cx="453006" cy="3691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DBC4FC-485F-4F74-B97D-43E22D402252}"/>
              </a:ext>
            </a:extLst>
          </p:cNvPr>
          <p:cNvSpPr txBox="1"/>
          <p:nvPr/>
        </p:nvSpPr>
        <p:spPr>
          <a:xfrm>
            <a:off x="4857945" y="1655784"/>
            <a:ext cx="5004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タイム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カード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D410743-5EDC-4B7C-BF79-AE5361BA68AF}"/>
              </a:ext>
            </a:extLst>
          </p:cNvPr>
          <p:cNvSpPr/>
          <p:nvPr/>
        </p:nvSpPr>
        <p:spPr>
          <a:xfrm>
            <a:off x="3502767" y="1572760"/>
            <a:ext cx="990515" cy="167178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05E0C18-95ED-40A6-91F0-CDF3177B5A41}"/>
              </a:ext>
            </a:extLst>
          </p:cNvPr>
          <p:cNvSpPr txBox="1"/>
          <p:nvPr/>
        </p:nvSpPr>
        <p:spPr>
          <a:xfrm>
            <a:off x="3479710" y="1572760"/>
            <a:ext cx="10310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No</a:t>
            </a: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氏名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日時　出勤　退勤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E3247E3-6986-4204-8819-77F82D525FDA}"/>
              </a:ext>
            </a:extLst>
          </p:cNvPr>
          <p:cNvCxnSpPr/>
          <p:nvPr/>
        </p:nvCxnSpPr>
        <p:spPr>
          <a:xfrm>
            <a:off x="3811014" y="1952214"/>
            <a:ext cx="0" cy="12732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1C76876-B2B5-40F7-819B-50CE7172ED81}"/>
              </a:ext>
            </a:extLst>
          </p:cNvPr>
          <p:cNvCxnSpPr/>
          <p:nvPr/>
        </p:nvCxnSpPr>
        <p:spPr>
          <a:xfrm>
            <a:off x="4156361" y="1934562"/>
            <a:ext cx="0" cy="12732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E044D46-1597-4D52-A03C-536CC5A82B72}"/>
              </a:ext>
            </a:extLst>
          </p:cNvPr>
          <p:cNvSpPr txBox="1"/>
          <p:nvPr/>
        </p:nvSpPr>
        <p:spPr>
          <a:xfrm>
            <a:off x="1076763" y="1028201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タイムカード棚</a:t>
            </a:r>
          </a:p>
        </p:txBody>
      </p: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70034BE6-A071-4A4A-B085-E3C9677987FE}"/>
              </a:ext>
            </a:extLst>
          </p:cNvPr>
          <p:cNvCxnSpPr>
            <a:cxnSpLocks/>
          </p:cNvCxnSpPr>
          <p:nvPr/>
        </p:nvCxnSpPr>
        <p:spPr>
          <a:xfrm flipH="1">
            <a:off x="2026664" y="2811765"/>
            <a:ext cx="13067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CCE67A6B-4041-4040-A26B-608178DA5564}"/>
              </a:ext>
            </a:extLst>
          </p:cNvPr>
          <p:cNvCxnSpPr>
            <a:cxnSpLocks/>
          </p:cNvCxnSpPr>
          <p:nvPr/>
        </p:nvCxnSpPr>
        <p:spPr>
          <a:xfrm>
            <a:off x="2037058" y="1547402"/>
            <a:ext cx="13627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A192E7CD-760F-4790-8C50-142EDF62CCB2}"/>
              </a:ext>
            </a:extLst>
          </p:cNvPr>
          <p:cNvSpPr txBox="1"/>
          <p:nvPr/>
        </p:nvSpPr>
        <p:spPr>
          <a:xfrm>
            <a:off x="2122313" y="1260669"/>
            <a:ext cx="1231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①カードを探す</a:t>
            </a:r>
          </a:p>
        </p:txBody>
      </p: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C08991DC-FCCE-4FD1-A4E9-6B0B6BD49E4C}"/>
              </a:ext>
            </a:extLst>
          </p:cNvPr>
          <p:cNvCxnSpPr>
            <a:cxnSpLocks/>
          </p:cNvCxnSpPr>
          <p:nvPr/>
        </p:nvCxnSpPr>
        <p:spPr>
          <a:xfrm>
            <a:off x="5188911" y="1264636"/>
            <a:ext cx="0" cy="3653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E9CBFD69-0A7E-412C-8983-8E9DC47A678D}"/>
              </a:ext>
            </a:extLst>
          </p:cNvPr>
          <p:cNvCxnSpPr>
            <a:cxnSpLocks/>
          </p:cNvCxnSpPr>
          <p:nvPr/>
        </p:nvCxnSpPr>
        <p:spPr>
          <a:xfrm flipV="1">
            <a:off x="5012948" y="1266661"/>
            <a:ext cx="0" cy="3633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47075B1B-C614-4B3C-A1CF-3EA0C1223A80}"/>
              </a:ext>
            </a:extLst>
          </p:cNvPr>
          <p:cNvSpPr txBox="1"/>
          <p:nvPr/>
        </p:nvSpPr>
        <p:spPr>
          <a:xfrm>
            <a:off x="2102003" y="2803236"/>
            <a:ext cx="1231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④カードを戻す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B097CF92-E3CB-47FA-B3C4-29C5B83AB3DC}"/>
              </a:ext>
            </a:extLst>
          </p:cNvPr>
          <p:cNvSpPr txBox="1"/>
          <p:nvPr/>
        </p:nvSpPr>
        <p:spPr>
          <a:xfrm>
            <a:off x="3804822" y="617589"/>
            <a:ext cx="22060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②カードを差し込む</a:t>
            </a:r>
            <a:endParaRPr kumimoji="1" lang="en-US" altLang="ja-JP" sz="20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③カードを取り出す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1FD536CC-9DD0-4F5D-9E04-39A1125EEF8F}"/>
              </a:ext>
            </a:extLst>
          </p:cNvPr>
          <p:cNvCxnSpPr>
            <a:cxnSpLocks/>
          </p:cNvCxnSpPr>
          <p:nvPr/>
        </p:nvCxnSpPr>
        <p:spPr>
          <a:xfrm>
            <a:off x="4975635" y="6392500"/>
            <a:ext cx="20331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EA10143-A29D-431C-8248-8FFA7E82AD04}"/>
              </a:ext>
            </a:extLst>
          </p:cNvPr>
          <p:cNvSpPr/>
          <p:nvPr/>
        </p:nvSpPr>
        <p:spPr>
          <a:xfrm>
            <a:off x="1401661" y="1424965"/>
            <a:ext cx="556646" cy="154800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4FCE0E-A1EE-4BA5-A5B7-3202C914FE96}"/>
              </a:ext>
            </a:extLst>
          </p:cNvPr>
          <p:cNvSpPr/>
          <p:nvPr/>
        </p:nvSpPr>
        <p:spPr>
          <a:xfrm>
            <a:off x="1516701" y="1482741"/>
            <a:ext cx="290749" cy="5114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FF5B0C34-9E93-4C77-8B80-5E612D54B719}"/>
              </a:ext>
            </a:extLst>
          </p:cNvPr>
          <p:cNvSpPr/>
          <p:nvPr/>
        </p:nvSpPr>
        <p:spPr>
          <a:xfrm>
            <a:off x="1516701" y="1635141"/>
            <a:ext cx="290749" cy="5114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139AE59F-DE7D-43E4-BEEB-2E2DB80F7600}"/>
              </a:ext>
            </a:extLst>
          </p:cNvPr>
          <p:cNvSpPr/>
          <p:nvPr/>
        </p:nvSpPr>
        <p:spPr>
          <a:xfrm>
            <a:off x="1516701" y="1781191"/>
            <a:ext cx="290749" cy="5114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2880501-E5A5-4A15-8198-4FEEFBD1F162}"/>
              </a:ext>
            </a:extLst>
          </p:cNvPr>
          <p:cNvSpPr/>
          <p:nvPr/>
        </p:nvSpPr>
        <p:spPr>
          <a:xfrm>
            <a:off x="1516701" y="1933591"/>
            <a:ext cx="290749" cy="5114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98EA2603-CCDD-42E3-AF02-8A4D4AA71C7D}"/>
              </a:ext>
            </a:extLst>
          </p:cNvPr>
          <p:cNvSpPr/>
          <p:nvPr/>
        </p:nvSpPr>
        <p:spPr>
          <a:xfrm>
            <a:off x="1516701" y="2073291"/>
            <a:ext cx="290749" cy="5114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91DF3AF1-26C8-4FB5-994A-78C0F42E0C7E}"/>
              </a:ext>
            </a:extLst>
          </p:cNvPr>
          <p:cNvSpPr/>
          <p:nvPr/>
        </p:nvSpPr>
        <p:spPr>
          <a:xfrm>
            <a:off x="1516701" y="2206641"/>
            <a:ext cx="290749" cy="5114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FC9F1008-F393-4A71-A738-52D71709C67A}"/>
              </a:ext>
            </a:extLst>
          </p:cNvPr>
          <p:cNvSpPr/>
          <p:nvPr/>
        </p:nvSpPr>
        <p:spPr>
          <a:xfrm>
            <a:off x="1516701" y="2359041"/>
            <a:ext cx="290749" cy="5114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F102AFE5-A8DD-49DC-9FCA-2B358BEAB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87" t="43036" r="64427" b="28537"/>
          <a:stretch/>
        </p:blipFill>
        <p:spPr>
          <a:xfrm>
            <a:off x="125005" y="928212"/>
            <a:ext cx="961951" cy="2233618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7F4E5BF-D565-4C22-90E1-B2106BFAD40C}"/>
              </a:ext>
            </a:extLst>
          </p:cNvPr>
          <p:cNvSpPr txBox="1"/>
          <p:nvPr/>
        </p:nvSpPr>
        <p:spPr>
          <a:xfrm>
            <a:off x="265730" y="314316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出勤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B2CA801-EA1F-42B1-8D55-972C4E734430}"/>
              </a:ext>
            </a:extLst>
          </p:cNvPr>
          <p:cNvSpPr txBox="1"/>
          <p:nvPr/>
        </p:nvSpPr>
        <p:spPr>
          <a:xfrm>
            <a:off x="1193536" y="3127218"/>
            <a:ext cx="98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タイムカード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E70EA8D9-BF14-4027-9C4A-8142AF4680F9}"/>
              </a:ext>
            </a:extLst>
          </p:cNvPr>
          <p:cNvCxnSpPr>
            <a:cxnSpLocks/>
            <a:stCxn id="41" idx="0"/>
          </p:cNvCxnSpPr>
          <p:nvPr/>
        </p:nvCxnSpPr>
        <p:spPr>
          <a:xfrm flipH="1" flipV="1">
            <a:off x="1669822" y="2709498"/>
            <a:ext cx="15997" cy="417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F5A2605-6C15-43A7-A39A-565DA9EFC01E}"/>
              </a:ext>
            </a:extLst>
          </p:cNvPr>
          <p:cNvSpPr txBox="1"/>
          <p:nvPr/>
        </p:nvSpPr>
        <p:spPr>
          <a:xfrm>
            <a:off x="6448082" y="67631"/>
            <a:ext cx="4801314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＜目的＞</a:t>
            </a:r>
            <a:endParaRPr kumimoji="1"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●出勤＆退勤時間記録</a:t>
            </a:r>
            <a:endParaRPr kumimoji="1"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A742387-D6B2-42CF-AA24-049E774F1458}"/>
              </a:ext>
            </a:extLst>
          </p:cNvPr>
          <p:cNvSpPr txBox="1"/>
          <p:nvPr/>
        </p:nvSpPr>
        <p:spPr>
          <a:xfrm>
            <a:off x="5860606" y="1388131"/>
            <a:ext cx="437331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＜作業＞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●付加価値</a:t>
            </a:r>
            <a:r>
              <a:rPr lang="en-US" altLang="ja-JP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kumimoji="1" lang="ja-JP" altLang="en-US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：②</a:t>
            </a:r>
            <a:r>
              <a:rPr lang="en-US" altLang="ja-JP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 </a:t>
            </a:r>
            <a:r>
              <a:rPr kumimoji="1" lang="ja-JP" altLang="en-US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 （必要）</a:t>
            </a:r>
            <a:endParaRPr kumimoji="1" lang="en-US" altLang="ja-JP" sz="20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●非付加価値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：①／③／④（無駄）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＜問題＞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非付加価値多い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●①／④作業で人が重なる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●棚からのカードで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誰でも打刻可能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●作業が多いため時間がかかる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●紙コスト／紙管理が必要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28EEC2D-7784-4EF0-BBE0-3A6B3DB4F1A2}"/>
              </a:ext>
            </a:extLst>
          </p:cNvPr>
          <p:cNvCxnSpPr/>
          <p:nvPr/>
        </p:nvCxnSpPr>
        <p:spPr>
          <a:xfrm>
            <a:off x="3552661" y="2143017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617178F1-10D1-4076-9E53-74E0442E4A09}"/>
              </a:ext>
            </a:extLst>
          </p:cNvPr>
          <p:cNvCxnSpPr/>
          <p:nvPr/>
        </p:nvCxnSpPr>
        <p:spPr>
          <a:xfrm>
            <a:off x="3866986" y="2143017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17D1D6DC-CD1D-469A-BB78-6AC91712A93B}"/>
              </a:ext>
            </a:extLst>
          </p:cNvPr>
          <p:cNvCxnSpPr/>
          <p:nvPr/>
        </p:nvCxnSpPr>
        <p:spPr>
          <a:xfrm>
            <a:off x="4200361" y="2143017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9F8E9D7E-4F11-4785-B5F9-9FD892F4428E}"/>
              </a:ext>
            </a:extLst>
          </p:cNvPr>
          <p:cNvCxnSpPr/>
          <p:nvPr/>
        </p:nvCxnSpPr>
        <p:spPr>
          <a:xfrm>
            <a:off x="3552661" y="2228742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>
            <a:extLst>
              <a:ext uri="{FF2B5EF4-FFF2-40B4-BE49-F238E27FC236}">
                <a16:creationId xmlns:a16="http://schemas.microsoft.com/office/drawing/2014/main" id="{FA72B470-7A86-4729-A71D-326466D22DBA}"/>
              </a:ext>
            </a:extLst>
          </p:cNvPr>
          <p:cNvCxnSpPr/>
          <p:nvPr/>
        </p:nvCxnSpPr>
        <p:spPr>
          <a:xfrm>
            <a:off x="3866986" y="2228742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2D8CCC5E-81AC-499C-86F4-6EEF3F1E24CD}"/>
              </a:ext>
            </a:extLst>
          </p:cNvPr>
          <p:cNvCxnSpPr/>
          <p:nvPr/>
        </p:nvCxnSpPr>
        <p:spPr>
          <a:xfrm>
            <a:off x="4200361" y="2228742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F55585AA-2CCB-4693-BB6E-0A52233CCB94}"/>
              </a:ext>
            </a:extLst>
          </p:cNvPr>
          <p:cNvCxnSpPr/>
          <p:nvPr/>
        </p:nvCxnSpPr>
        <p:spPr>
          <a:xfrm>
            <a:off x="3543136" y="2323992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F37BADB4-8D85-4FA5-90F0-1403D92C7E16}"/>
              </a:ext>
            </a:extLst>
          </p:cNvPr>
          <p:cNvCxnSpPr/>
          <p:nvPr/>
        </p:nvCxnSpPr>
        <p:spPr>
          <a:xfrm>
            <a:off x="3866986" y="2323992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CD2230A1-04D0-4D66-AF59-CEF81757D36A}"/>
              </a:ext>
            </a:extLst>
          </p:cNvPr>
          <p:cNvCxnSpPr/>
          <p:nvPr/>
        </p:nvCxnSpPr>
        <p:spPr>
          <a:xfrm>
            <a:off x="4200361" y="2323992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B40351B4-A2EF-400F-B596-1201EA17D1EC}"/>
              </a:ext>
            </a:extLst>
          </p:cNvPr>
          <p:cNvCxnSpPr/>
          <p:nvPr/>
        </p:nvCxnSpPr>
        <p:spPr>
          <a:xfrm>
            <a:off x="3543136" y="2409717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>
            <a:extLst>
              <a:ext uri="{FF2B5EF4-FFF2-40B4-BE49-F238E27FC236}">
                <a16:creationId xmlns:a16="http://schemas.microsoft.com/office/drawing/2014/main" id="{C333F7DF-6932-435A-8DAB-C0D7C72CDE1D}"/>
              </a:ext>
            </a:extLst>
          </p:cNvPr>
          <p:cNvCxnSpPr/>
          <p:nvPr/>
        </p:nvCxnSpPr>
        <p:spPr>
          <a:xfrm>
            <a:off x="3866986" y="2409717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98F1565B-D5B9-4CD9-A59E-58ACD1B29CA7}"/>
              </a:ext>
            </a:extLst>
          </p:cNvPr>
          <p:cNvCxnSpPr/>
          <p:nvPr/>
        </p:nvCxnSpPr>
        <p:spPr>
          <a:xfrm>
            <a:off x="4200361" y="2409717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7400F12C-20B6-49BF-B2E5-189FBE653874}"/>
              </a:ext>
            </a:extLst>
          </p:cNvPr>
          <p:cNvCxnSpPr/>
          <p:nvPr/>
        </p:nvCxnSpPr>
        <p:spPr>
          <a:xfrm>
            <a:off x="3533611" y="2495442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3E965D5C-17A0-4148-B6BC-33B1A97E79FA}"/>
              </a:ext>
            </a:extLst>
          </p:cNvPr>
          <p:cNvCxnSpPr/>
          <p:nvPr/>
        </p:nvCxnSpPr>
        <p:spPr>
          <a:xfrm>
            <a:off x="3847936" y="2495442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>
            <a:extLst>
              <a:ext uri="{FF2B5EF4-FFF2-40B4-BE49-F238E27FC236}">
                <a16:creationId xmlns:a16="http://schemas.microsoft.com/office/drawing/2014/main" id="{433B04BF-E72C-4319-9613-68167EA766B1}"/>
              </a:ext>
            </a:extLst>
          </p:cNvPr>
          <p:cNvCxnSpPr/>
          <p:nvPr/>
        </p:nvCxnSpPr>
        <p:spPr>
          <a:xfrm>
            <a:off x="4181311" y="2495442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DDC488CA-B9B0-48FD-83C0-F5824A756803}"/>
              </a:ext>
            </a:extLst>
          </p:cNvPr>
          <p:cNvCxnSpPr/>
          <p:nvPr/>
        </p:nvCxnSpPr>
        <p:spPr>
          <a:xfrm>
            <a:off x="3533611" y="2581167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>
            <a:extLst>
              <a:ext uri="{FF2B5EF4-FFF2-40B4-BE49-F238E27FC236}">
                <a16:creationId xmlns:a16="http://schemas.microsoft.com/office/drawing/2014/main" id="{75A50BFB-8F96-49A2-8D3B-C734A01800E0}"/>
              </a:ext>
            </a:extLst>
          </p:cNvPr>
          <p:cNvCxnSpPr/>
          <p:nvPr/>
        </p:nvCxnSpPr>
        <p:spPr>
          <a:xfrm>
            <a:off x="3847936" y="2581167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>
            <a:extLst>
              <a:ext uri="{FF2B5EF4-FFF2-40B4-BE49-F238E27FC236}">
                <a16:creationId xmlns:a16="http://schemas.microsoft.com/office/drawing/2014/main" id="{B9C3AB48-F09B-47AE-9849-49E893E8BCD2}"/>
              </a:ext>
            </a:extLst>
          </p:cNvPr>
          <p:cNvCxnSpPr/>
          <p:nvPr/>
        </p:nvCxnSpPr>
        <p:spPr>
          <a:xfrm>
            <a:off x="4181311" y="2581167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16DC7DC3-20BF-49CA-BDF5-D51D7C3735A6}"/>
              </a:ext>
            </a:extLst>
          </p:cNvPr>
          <p:cNvCxnSpPr/>
          <p:nvPr/>
        </p:nvCxnSpPr>
        <p:spPr>
          <a:xfrm>
            <a:off x="3524086" y="2676417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>
            <a:extLst>
              <a:ext uri="{FF2B5EF4-FFF2-40B4-BE49-F238E27FC236}">
                <a16:creationId xmlns:a16="http://schemas.microsoft.com/office/drawing/2014/main" id="{6D862EB2-0B0B-4ECE-BD67-04EA274C06CC}"/>
              </a:ext>
            </a:extLst>
          </p:cNvPr>
          <p:cNvCxnSpPr/>
          <p:nvPr/>
        </p:nvCxnSpPr>
        <p:spPr>
          <a:xfrm>
            <a:off x="3847936" y="2676417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>
            <a:extLst>
              <a:ext uri="{FF2B5EF4-FFF2-40B4-BE49-F238E27FC236}">
                <a16:creationId xmlns:a16="http://schemas.microsoft.com/office/drawing/2014/main" id="{5B86E3F6-6480-48AE-A875-33051157D38D}"/>
              </a:ext>
            </a:extLst>
          </p:cNvPr>
          <p:cNvCxnSpPr/>
          <p:nvPr/>
        </p:nvCxnSpPr>
        <p:spPr>
          <a:xfrm>
            <a:off x="4181311" y="2676417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>
            <a:extLst>
              <a:ext uri="{FF2B5EF4-FFF2-40B4-BE49-F238E27FC236}">
                <a16:creationId xmlns:a16="http://schemas.microsoft.com/office/drawing/2014/main" id="{1152F86C-77F9-439B-9607-3829EA083EEE}"/>
              </a:ext>
            </a:extLst>
          </p:cNvPr>
          <p:cNvCxnSpPr/>
          <p:nvPr/>
        </p:nvCxnSpPr>
        <p:spPr>
          <a:xfrm>
            <a:off x="3524086" y="2762142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>
            <a:extLst>
              <a:ext uri="{FF2B5EF4-FFF2-40B4-BE49-F238E27FC236}">
                <a16:creationId xmlns:a16="http://schemas.microsoft.com/office/drawing/2014/main" id="{0F8BCF47-AFB0-4D7B-BDA1-A9E608FD220F}"/>
              </a:ext>
            </a:extLst>
          </p:cNvPr>
          <p:cNvCxnSpPr/>
          <p:nvPr/>
        </p:nvCxnSpPr>
        <p:spPr>
          <a:xfrm>
            <a:off x="3847936" y="2762142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9D2AA453-BCB7-4C6B-B762-EA0254295C82}"/>
              </a:ext>
            </a:extLst>
          </p:cNvPr>
          <p:cNvCxnSpPr/>
          <p:nvPr/>
        </p:nvCxnSpPr>
        <p:spPr>
          <a:xfrm>
            <a:off x="4181311" y="2762142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>
            <a:extLst>
              <a:ext uri="{FF2B5EF4-FFF2-40B4-BE49-F238E27FC236}">
                <a16:creationId xmlns:a16="http://schemas.microsoft.com/office/drawing/2014/main" id="{99D04DD3-1C2E-42B7-8C96-EF35921F262B}"/>
              </a:ext>
            </a:extLst>
          </p:cNvPr>
          <p:cNvCxnSpPr/>
          <p:nvPr/>
        </p:nvCxnSpPr>
        <p:spPr>
          <a:xfrm>
            <a:off x="3562186" y="2857392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>
            <a:extLst>
              <a:ext uri="{FF2B5EF4-FFF2-40B4-BE49-F238E27FC236}">
                <a16:creationId xmlns:a16="http://schemas.microsoft.com/office/drawing/2014/main" id="{1713F1CB-A781-4111-8595-3A2DE589CF19}"/>
              </a:ext>
            </a:extLst>
          </p:cNvPr>
          <p:cNvCxnSpPr/>
          <p:nvPr/>
        </p:nvCxnSpPr>
        <p:spPr>
          <a:xfrm>
            <a:off x="3876511" y="2857392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>
            <a:extLst>
              <a:ext uri="{FF2B5EF4-FFF2-40B4-BE49-F238E27FC236}">
                <a16:creationId xmlns:a16="http://schemas.microsoft.com/office/drawing/2014/main" id="{E124C394-AC87-46C5-B659-F3FEFFABE819}"/>
              </a:ext>
            </a:extLst>
          </p:cNvPr>
          <p:cNvCxnSpPr/>
          <p:nvPr/>
        </p:nvCxnSpPr>
        <p:spPr>
          <a:xfrm>
            <a:off x="4209886" y="2857392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>
            <a:extLst>
              <a:ext uri="{FF2B5EF4-FFF2-40B4-BE49-F238E27FC236}">
                <a16:creationId xmlns:a16="http://schemas.microsoft.com/office/drawing/2014/main" id="{8EFAB4A5-D23D-4091-81A7-01955EC62724}"/>
              </a:ext>
            </a:extLst>
          </p:cNvPr>
          <p:cNvCxnSpPr/>
          <p:nvPr/>
        </p:nvCxnSpPr>
        <p:spPr>
          <a:xfrm>
            <a:off x="3552661" y="2943117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コネクタ 175">
            <a:extLst>
              <a:ext uri="{FF2B5EF4-FFF2-40B4-BE49-F238E27FC236}">
                <a16:creationId xmlns:a16="http://schemas.microsoft.com/office/drawing/2014/main" id="{6D7BBE6F-D595-4E67-B2F0-90280966677A}"/>
              </a:ext>
            </a:extLst>
          </p:cNvPr>
          <p:cNvCxnSpPr/>
          <p:nvPr/>
        </p:nvCxnSpPr>
        <p:spPr>
          <a:xfrm>
            <a:off x="3866986" y="2943117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コネクタ 176">
            <a:extLst>
              <a:ext uri="{FF2B5EF4-FFF2-40B4-BE49-F238E27FC236}">
                <a16:creationId xmlns:a16="http://schemas.microsoft.com/office/drawing/2014/main" id="{58937E1A-7FFC-4799-A585-2B6AE7901321}"/>
              </a:ext>
            </a:extLst>
          </p:cNvPr>
          <p:cNvCxnSpPr/>
          <p:nvPr/>
        </p:nvCxnSpPr>
        <p:spPr>
          <a:xfrm>
            <a:off x="4200361" y="2943117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>
            <a:extLst>
              <a:ext uri="{FF2B5EF4-FFF2-40B4-BE49-F238E27FC236}">
                <a16:creationId xmlns:a16="http://schemas.microsoft.com/office/drawing/2014/main" id="{459B5E7D-180F-4554-9719-056F6154F860}"/>
              </a:ext>
            </a:extLst>
          </p:cNvPr>
          <p:cNvCxnSpPr/>
          <p:nvPr/>
        </p:nvCxnSpPr>
        <p:spPr>
          <a:xfrm>
            <a:off x="3543136" y="3038367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コネクタ 178">
            <a:extLst>
              <a:ext uri="{FF2B5EF4-FFF2-40B4-BE49-F238E27FC236}">
                <a16:creationId xmlns:a16="http://schemas.microsoft.com/office/drawing/2014/main" id="{326AB755-F7C8-4F33-9805-26D6D30FE159}"/>
              </a:ext>
            </a:extLst>
          </p:cNvPr>
          <p:cNvCxnSpPr/>
          <p:nvPr/>
        </p:nvCxnSpPr>
        <p:spPr>
          <a:xfrm>
            <a:off x="3866986" y="3038367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>
            <a:extLst>
              <a:ext uri="{FF2B5EF4-FFF2-40B4-BE49-F238E27FC236}">
                <a16:creationId xmlns:a16="http://schemas.microsoft.com/office/drawing/2014/main" id="{DD4A37E6-551A-4EDB-AEFF-DC9ECA013F46}"/>
              </a:ext>
            </a:extLst>
          </p:cNvPr>
          <p:cNvCxnSpPr/>
          <p:nvPr/>
        </p:nvCxnSpPr>
        <p:spPr>
          <a:xfrm>
            <a:off x="4200361" y="3038367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コネクタ 180">
            <a:extLst>
              <a:ext uri="{FF2B5EF4-FFF2-40B4-BE49-F238E27FC236}">
                <a16:creationId xmlns:a16="http://schemas.microsoft.com/office/drawing/2014/main" id="{8125D9B3-19C2-456C-BE6B-2F38145B3DDD}"/>
              </a:ext>
            </a:extLst>
          </p:cNvPr>
          <p:cNvCxnSpPr/>
          <p:nvPr/>
        </p:nvCxnSpPr>
        <p:spPr>
          <a:xfrm>
            <a:off x="3543136" y="3124092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コネクタ 181">
            <a:extLst>
              <a:ext uri="{FF2B5EF4-FFF2-40B4-BE49-F238E27FC236}">
                <a16:creationId xmlns:a16="http://schemas.microsoft.com/office/drawing/2014/main" id="{658FE6DD-9D99-4A46-8908-4481F519207D}"/>
              </a:ext>
            </a:extLst>
          </p:cNvPr>
          <p:cNvCxnSpPr/>
          <p:nvPr/>
        </p:nvCxnSpPr>
        <p:spPr>
          <a:xfrm>
            <a:off x="3866986" y="3124092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コネクタ 182">
            <a:extLst>
              <a:ext uri="{FF2B5EF4-FFF2-40B4-BE49-F238E27FC236}">
                <a16:creationId xmlns:a16="http://schemas.microsoft.com/office/drawing/2014/main" id="{DB4936BE-844D-4FA0-89E0-30238D2A86F7}"/>
              </a:ext>
            </a:extLst>
          </p:cNvPr>
          <p:cNvCxnSpPr/>
          <p:nvPr/>
        </p:nvCxnSpPr>
        <p:spPr>
          <a:xfrm>
            <a:off x="4200361" y="3124092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コネクタ 183">
            <a:extLst>
              <a:ext uri="{FF2B5EF4-FFF2-40B4-BE49-F238E27FC236}">
                <a16:creationId xmlns:a16="http://schemas.microsoft.com/office/drawing/2014/main" id="{B975114D-4ABC-420B-98DE-45D963E015BA}"/>
              </a:ext>
            </a:extLst>
          </p:cNvPr>
          <p:cNvCxnSpPr/>
          <p:nvPr/>
        </p:nvCxnSpPr>
        <p:spPr>
          <a:xfrm>
            <a:off x="1554933" y="1573643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コネクタ 184">
            <a:extLst>
              <a:ext uri="{FF2B5EF4-FFF2-40B4-BE49-F238E27FC236}">
                <a16:creationId xmlns:a16="http://schemas.microsoft.com/office/drawing/2014/main" id="{E661B09D-C651-4374-AEB6-9A915BBB3014}"/>
              </a:ext>
            </a:extLst>
          </p:cNvPr>
          <p:cNvCxnSpPr/>
          <p:nvPr/>
        </p:nvCxnSpPr>
        <p:spPr>
          <a:xfrm>
            <a:off x="1545408" y="1716518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コネクタ 185">
            <a:extLst>
              <a:ext uri="{FF2B5EF4-FFF2-40B4-BE49-F238E27FC236}">
                <a16:creationId xmlns:a16="http://schemas.microsoft.com/office/drawing/2014/main" id="{4CA2505F-B9C2-4016-9E7A-3BE9EC344FCF}"/>
              </a:ext>
            </a:extLst>
          </p:cNvPr>
          <p:cNvCxnSpPr/>
          <p:nvPr/>
        </p:nvCxnSpPr>
        <p:spPr>
          <a:xfrm>
            <a:off x="1554933" y="1868918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>
            <a:extLst>
              <a:ext uri="{FF2B5EF4-FFF2-40B4-BE49-F238E27FC236}">
                <a16:creationId xmlns:a16="http://schemas.microsoft.com/office/drawing/2014/main" id="{A06F128B-817F-4E4C-9F6B-B7E77610138D}"/>
              </a:ext>
            </a:extLst>
          </p:cNvPr>
          <p:cNvCxnSpPr/>
          <p:nvPr/>
        </p:nvCxnSpPr>
        <p:spPr>
          <a:xfrm>
            <a:off x="1554933" y="2011793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コネクタ 187">
            <a:extLst>
              <a:ext uri="{FF2B5EF4-FFF2-40B4-BE49-F238E27FC236}">
                <a16:creationId xmlns:a16="http://schemas.microsoft.com/office/drawing/2014/main" id="{A5B7AE6F-074F-40B8-A581-66AE44314F74}"/>
              </a:ext>
            </a:extLst>
          </p:cNvPr>
          <p:cNvCxnSpPr/>
          <p:nvPr/>
        </p:nvCxnSpPr>
        <p:spPr>
          <a:xfrm>
            <a:off x="1554933" y="2145143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コネクタ 188">
            <a:extLst>
              <a:ext uri="{FF2B5EF4-FFF2-40B4-BE49-F238E27FC236}">
                <a16:creationId xmlns:a16="http://schemas.microsoft.com/office/drawing/2014/main" id="{3073896A-5B91-4297-9AC6-268425D49158}"/>
              </a:ext>
            </a:extLst>
          </p:cNvPr>
          <p:cNvCxnSpPr/>
          <p:nvPr/>
        </p:nvCxnSpPr>
        <p:spPr>
          <a:xfrm>
            <a:off x="1554933" y="2297543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コネクタ 189">
            <a:extLst>
              <a:ext uri="{FF2B5EF4-FFF2-40B4-BE49-F238E27FC236}">
                <a16:creationId xmlns:a16="http://schemas.microsoft.com/office/drawing/2014/main" id="{D7732E44-8B30-449F-AFF9-EEF848998BBD}"/>
              </a:ext>
            </a:extLst>
          </p:cNvPr>
          <p:cNvCxnSpPr/>
          <p:nvPr/>
        </p:nvCxnSpPr>
        <p:spPr>
          <a:xfrm>
            <a:off x="1554933" y="2459468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>
            <a:extLst>
              <a:ext uri="{FF2B5EF4-FFF2-40B4-BE49-F238E27FC236}">
                <a16:creationId xmlns:a16="http://schemas.microsoft.com/office/drawing/2014/main" id="{2CCB858E-7B14-4E16-ADE2-F389B3D24A91}"/>
              </a:ext>
            </a:extLst>
          </p:cNvPr>
          <p:cNvCxnSpPr/>
          <p:nvPr/>
        </p:nvCxnSpPr>
        <p:spPr>
          <a:xfrm>
            <a:off x="1564458" y="2545193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>
            <a:extLst>
              <a:ext uri="{FF2B5EF4-FFF2-40B4-BE49-F238E27FC236}">
                <a16:creationId xmlns:a16="http://schemas.microsoft.com/office/drawing/2014/main" id="{3A6A59CB-8C7E-4880-9110-565F4CA5462F}"/>
              </a:ext>
            </a:extLst>
          </p:cNvPr>
          <p:cNvCxnSpPr/>
          <p:nvPr/>
        </p:nvCxnSpPr>
        <p:spPr>
          <a:xfrm>
            <a:off x="1554933" y="2630918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E122066-7B83-4E2D-B64D-8E503972F96C}"/>
              </a:ext>
            </a:extLst>
          </p:cNvPr>
          <p:cNvSpPr txBox="1"/>
          <p:nvPr/>
        </p:nvSpPr>
        <p:spPr>
          <a:xfrm>
            <a:off x="-73018" y="51533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＜＜現状＞＞</a:t>
            </a:r>
          </a:p>
        </p:txBody>
      </p: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EEDC1CD7-D739-4952-A35A-08C2B0072E6D}"/>
              </a:ext>
            </a:extLst>
          </p:cNvPr>
          <p:cNvSpPr txBox="1"/>
          <p:nvPr/>
        </p:nvSpPr>
        <p:spPr>
          <a:xfrm>
            <a:off x="-73018" y="354881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＜＜改善＞＞</a:t>
            </a: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554799F5-C5C4-43D0-BD2E-D3CD696DC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50" t="46326" r="61315" b="31703"/>
          <a:stretch/>
        </p:blipFill>
        <p:spPr>
          <a:xfrm>
            <a:off x="2186441" y="1625814"/>
            <a:ext cx="1070948" cy="1064381"/>
          </a:xfrm>
          <a:prstGeom prst="rect">
            <a:avLst/>
          </a:prstGeom>
        </p:spPr>
      </p:pic>
      <p:pic>
        <p:nvPicPr>
          <p:cNvPr id="194" name="図 193">
            <a:extLst>
              <a:ext uri="{FF2B5EF4-FFF2-40B4-BE49-F238E27FC236}">
                <a16:creationId xmlns:a16="http://schemas.microsoft.com/office/drawing/2014/main" id="{D83DDDED-08AC-4059-8C6D-2534CFF86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87" t="43036" r="64427" b="28537"/>
          <a:stretch/>
        </p:blipFill>
        <p:spPr>
          <a:xfrm>
            <a:off x="231585" y="4201048"/>
            <a:ext cx="871883" cy="2024484"/>
          </a:xfrm>
          <a:prstGeom prst="rect">
            <a:avLst/>
          </a:prstGeom>
        </p:spPr>
      </p:pic>
      <p:pic>
        <p:nvPicPr>
          <p:cNvPr id="195" name="図 194">
            <a:extLst>
              <a:ext uri="{FF2B5EF4-FFF2-40B4-BE49-F238E27FC236}">
                <a16:creationId xmlns:a16="http://schemas.microsoft.com/office/drawing/2014/main" id="{AA04FB9D-7A84-4B1D-B6C0-7E89FD056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08" t="43036" r="64427" b="47183"/>
          <a:stretch/>
        </p:blipFill>
        <p:spPr>
          <a:xfrm>
            <a:off x="1385133" y="4571354"/>
            <a:ext cx="445666" cy="385252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D8AF68F-FDD8-42F9-99A6-7D90AB4EE512}"/>
              </a:ext>
            </a:extLst>
          </p:cNvPr>
          <p:cNvSpPr txBox="1"/>
          <p:nvPr/>
        </p:nvSpPr>
        <p:spPr>
          <a:xfrm>
            <a:off x="1766863" y="4558372"/>
            <a:ext cx="84708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氏名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**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ID==</a:t>
            </a:r>
          </a:p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会社名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#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2F184142-2855-4480-8556-020463F2923F}"/>
              </a:ext>
            </a:extLst>
          </p:cNvPr>
          <p:cNvSpPr txBox="1"/>
          <p:nvPr/>
        </p:nvSpPr>
        <p:spPr>
          <a:xfrm>
            <a:off x="4953525" y="6397468"/>
            <a:ext cx="2021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カードをタッチする</a:t>
            </a:r>
            <a:endParaRPr kumimoji="1" lang="ja-JP" altLang="en-US" sz="20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964787C-BE83-4637-AE87-45C5AE391F37}"/>
              </a:ext>
            </a:extLst>
          </p:cNvPr>
          <p:cNvSpPr txBox="1"/>
          <p:nvPr/>
        </p:nvSpPr>
        <p:spPr>
          <a:xfrm>
            <a:off x="7328147" y="4922691"/>
            <a:ext cx="3206327" cy="13849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◆付加価値オンリー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◆セキュリティー強化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◆作業工数削減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矢印: 下 67">
            <a:extLst>
              <a:ext uri="{FF2B5EF4-FFF2-40B4-BE49-F238E27FC236}">
                <a16:creationId xmlns:a16="http://schemas.microsoft.com/office/drawing/2014/main" id="{8FEA22D0-3084-430E-B431-76CB5B587935}"/>
              </a:ext>
            </a:extLst>
          </p:cNvPr>
          <p:cNvSpPr/>
          <p:nvPr/>
        </p:nvSpPr>
        <p:spPr>
          <a:xfrm>
            <a:off x="7694276" y="4544936"/>
            <a:ext cx="1609725" cy="33656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7" name="直線矢印コネクタ 196">
            <a:extLst>
              <a:ext uri="{FF2B5EF4-FFF2-40B4-BE49-F238E27FC236}">
                <a16:creationId xmlns:a16="http://schemas.microsoft.com/office/drawing/2014/main" id="{6ED450B7-07A7-4E2A-8454-405ACF12C0E7}"/>
              </a:ext>
            </a:extLst>
          </p:cNvPr>
          <p:cNvCxnSpPr>
            <a:cxnSpLocks/>
          </p:cNvCxnSpPr>
          <p:nvPr/>
        </p:nvCxnSpPr>
        <p:spPr>
          <a:xfrm flipV="1">
            <a:off x="1233997" y="5220011"/>
            <a:ext cx="1504029" cy="217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F62C580B-F2E1-45EB-AF5C-31EA66406B31}"/>
              </a:ext>
            </a:extLst>
          </p:cNvPr>
          <p:cNvSpPr txBox="1"/>
          <p:nvPr/>
        </p:nvSpPr>
        <p:spPr>
          <a:xfrm>
            <a:off x="352561" y="623235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出勤</a:t>
            </a:r>
          </a:p>
        </p:txBody>
      </p:sp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7CD8E09A-6B26-4758-9035-EFBA2807695D}"/>
              </a:ext>
            </a:extLst>
          </p:cNvPr>
          <p:cNvGrpSpPr/>
          <p:nvPr/>
        </p:nvGrpSpPr>
        <p:grpSpPr>
          <a:xfrm>
            <a:off x="2914846" y="3862327"/>
            <a:ext cx="3971400" cy="2363205"/>
            <a:chOff x="2914846" y="3862327"/>
            <a:chExt cx="3971400" cy="2363205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B6614BC6-DC96-44BE-89CE-2978AE48E4D4}"/>
                </a:ext>
              </a:extLst>
            </p:cNvPr>
            <p:cNvSpPr/>
            <p:nvPr/>
          </p:nvSpPr>
          <p:spPr>
            <a:xfrm>
              <a:off x="2914846" y="3862327"/>
              <a:ext cx="2627152" cy="188074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657DF5EE-038A-4C0A-A431-511C49CD687E}"/>
                </a:ext>
              </a:extLst>
            </p:cNvPr>
            <p:cNvSpPr txBox="1"/>
            <p:nvPr/>
          </p:nvSpPr>
          <p:spPr>
            <a:xfrm>
              <a:off x="3119957" y="5305903"/>
              <a:ext cx="595035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出勤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CDEAACA-FF0E-4704-B334-B74B8DBC2DA7}"/>
                </a:ext>
              </a:extLst>
            </p:cNvPr>
            <p:cNvSpPr txBox="1"/>
            <p:nvPr/>
          </p:nvSpPr>
          <p:spPr>
            <a:xfrm>
              <a:off x="3935855" y="5305903"/>
              <a:ext cx="595035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退勤</a:t>
              </a:r>
              <a:endPara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15257F2B-074D-483D-AE86-57B18066FB86}"/>
                </a:ext>
              </a:extLst>
            </p:cNvPr>
            <p:cNvSpPr/>
            <p:nvPr/>
          </p:nvSpPr>
          <p:spPr>
            <a:xfrm>
              <a:off x="2950274" y="4322184"/>
              <a:ext cx="1606923" cy="4245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12</a:t>
              </a:r>
              <a:r>
                <a:rPr kumimoji="1" lang="ja-JP" altLang="en-US" sz="28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kumimoji="1" lang="en-US" altLang="ja-JP" sz="28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00</a:t>
              </a:r>
              <a:endParaRPr kumimoji="1"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FC1BF7AB-726B-402A-8A95-9EDB272C98D0}"/>
                </a:ext>
              </a:extLst>
            </p:cNvPr>
            <p:cNvSpPr/>
            <p:nvPr/>
          </p:nvSpPr>
          <p:spPr>
            <a:xfrm>
              <a:off x="5733012" y="5563255"/>
              <a:ext cx="573206" cy="662277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42D6D27E-A718-40BD-AD84-25CB80858F67}"/>
                </a:ext>
              </a:extLst>
            </p:cNvPr>
            <p:cNvSpPr/>
            <p:nvPr/>
          </p:nvSpPr>
          <p:spPr>
            <a:xfrm>
              <a:off x="2953722" y="3922146"/>
              <a:ext cx="1621201" cy="3328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2017/09/14</a:t>
              </a:r>
              <a:endPara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8663CB2D-17C5-4C6D-97EF-C25B8C3F248D}"/>
                </a:ext>
              </a:extLst>
            </p:cNvPr>
            <p:cNvSpPr/>
            <p:nvPr/>
          </p:nvSpPr>
          <p:spPr>
            <a:xfrm>
              <a:off x="5814898" y="5635073"/>
              <a:ext cx="409433" cy="48697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A76F7737-C61C-4725-851B-C49C2C78BB2B}"/>
                </a:ext>
              </a:extLst>
            </p:cNvPr>
            <p:cNvSpPr txBox="1"/>
            <p:nvPr/>
          </p:nvSpPr>
          <p:spPr>
            <a:xfrm>
              <a:off x="4696580" y="4835143"/>
              <a:ext cx="595035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設定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DB125B8C-8EEB-4F66-BCE1-4657E1EBEF30}"/>
                </a:ext>
              </a:extLst>
            </p:cNvPr>
            <p:cNvSpPr txBox="1"/>
            <p:nvPr/>
          </p:nvSpPr>
          <p:spPr>
            <a:xfrm>
              <a:off x="4699720" y="5317857"/>
              <a:ext cx="595035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履歴</a:t>
              </a:r>
              <a:endPara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9DABC337-6FD4-443E-8FEB-D33D6B072AFD}"/>
                </a:ext>
              </a:extLst>
            </p:cNvPr>
            <p:cNvSpPr txBox="1"/>
            <p:nvPr/>
          </p:nvSpPr>
          <p:spPr>
            <a:xfrm>
              <a:off x="5756390" y="5658589"/>
              <a:ext cx="5309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IC</a:t>
              </a:r>
            </a:p>
            <a:p>
              <a:pPr algn="ctr"/>
              <a:r>
                <a:rPr lang="ja-JP" altLang="en-US" sz="11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カード</a:t>
              </a:r>
              <a:endPara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C4D3129C-DBC5-401A-B1D3-1D658E5A799F}"/>
                </a:ext>
              </a:extLst>
            </p:cNvPr>
            <p:cNvSpPr/>
            <p:nvPr/>
          </p:nvSpPr>
          <p:spPr>
            <a:xfrm>
              <a:off x="3058544" y="4861463"/>
              <a:ext cx="1538296" cy="3690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EEAC191C-4DED-4E72-8FFB-6D8503DF940B}"/>
                </a:ext>
              </a:extLst>
            </p:cNvPr>
            <p:cNvSpPr txBox="1"/>
            <p:nvPr/>
          </p:nvSpPr>
          <p:spPr>
            <a:xfrm>
              <a:off x="3038194" y="4871460"/>
              <a:ext cx="15440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メッセージ・お知らせ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561F31C8-A855-4185-AEA7-27A7DA602EBE}"/>
                </a:ext>
              </a:extLst>
            </p:cNvPr>
            <p:cNvSpPr/>
            <p:nvPr/>
          </p:nvSpPr>
          <p:spPr>
            <a:xfrm>
              <a:off x="3119957" y="5894387"/>
              <a:ext cx="2257284" cy="1716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1F6D8EEF-3EFA-4D95-86FD-4E0C0C65B34C}"/>
                </a:ext>
              </a:extLst>
            </p:cNvPr>
            <p:cNvSpPr/>
            <p:nvPr/>
          </p:nvSpPr>
          <p:spPr>
            <a:xfrm>
              <a:off x="4001514" y="5743070"/>
              <a:ext cx="519126" cy="15131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8" name="コネクタ: カギ線 77">
              <a:extLst>
                <a:ext uri="{FF2B5EF4-FFF2-40B4-BE49-F238E27FC236}">
                  <a16:creationId xmlns:a16="http://schemas.microsoft.com/office/drawing/2014/main" id="{E9D2BB9E-5330-499B-A85D-DEF4EC3FC13D}"/>
                </a:ext>
              </a:extLst>
            </p:cNvPr>
            <p:cNvCxnSpPr>
              <a:stCxn id="39" idx="3"/>
              <a:endCxn id="22" idx="0"/>
            </p:cNvCxnSpPr>
            <p:nvPr/>
          </p:nvCxnSpPr>
          <p:spPr>
            <a:xfrm>
              <a:off x="5541998" y="4802699"/>
              <a:ext cx="477617" cy="760556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52C59158-E510-4D7C-AB17-56E6ED23415C}"/>
                </a:ext>
              </a:extLst>
            </p:cNvPr>
            <p:cNvSpPr txBox="1"/>
            <p:nvPr/>
          </p:nvSpPr>
          <p:spPr>
            <a:xfrm>
              <a:off x="4596486" y="402019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残業時間</a:t>
              </a:r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DCC9F1CB-1F9F-4C5E-ADF9-174C2DC36743}"/>
                </a:ext>
              </a:extLst>
            </p:cNvPr>
            <p:cNvSpPr/>
            <p:nvPr/>
          </p:nvSpPr>
          <p:spPr>
            <a:xfrm>
              <a:off x="4594749" y="4322184"/>
              <a:ext cx="895023" cy="42454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r>
                <a:rPr kumimoji="1" lang="ja-JP" altLang="en-US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kumimoji="1" lang="en-US" altLang="ja-JP" sz="16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00</a:t>
              </a:r>
              <a:endPara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2151A39B-BD6E-47F4-ABFF-655FB85091F3}"/>
                </a:ext>
              </a:extLst>
            </p:cNvPr>
            <p:cNvSpPr txBox="1"/>
            <p:nvPr/>
          </p:nvSpPr>
          <p:spPr>
            <a:xfrm>
              <a:off x="5981831" y="5250510"/>
              <a:ext cx="904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IC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リーダー</a:t>
              </a:r>
            </a:p>
          </p:txBody>
        </p:sp>
      </p:grp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76A8C8E6-E0CF-4C96-BBF6-200994C7E763}"/>
              </a:ext>
            </a:extLst>
          </p:cNvPr>
          <p:cNvSpPr txBox="1"/>
          <p:nvPr/>
        </p:nvSpPr>
        <p:spPr>
          <a:xfrm>
            <a:off x="1506586" y="4217121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IC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カード</a:t>
            </a:r>
          </a:p>
        </p:txBody>
      </p:sp>
      <p:sp>
        <p:nvSpPr>
          <p:cNvPr id="107" name="右中かっこ 106">
            <a:extLst>
              <a:ext uri="{FF2B5EF4-FFF2-40B4-BE49-F238E27FC236}">
                <a16:creationId xmlns:a16="http://schemas.microsoft.com/office/drawing/2014/main" id="{D8603F05-4BDD-428B-AE9B-0CB14CF30596}"/>
              </a:ext>
            </a:extLst>
          </p:cNvPr>
          <p:cNvSpPr/>
          <p:nvPr/>
        </p:nvSpPr>
        <p:spPr>
          <a:xfrm>
            <a:off x="10157718" y="1545067"/>
            <a:ext cx="238827" cy="257925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FC98B55B-C2B3-4C9E-A15D-C265C0DC74CE}"/>
              </a:ext>
            </a:extLst>
          </p:cNvPr>
          <p:cNvSpPr txBox="1"/>
          <p:nvPr/>
        </p:nvSpPr>
        <p:spPr>
          <a:xfrm>
            <a:off x="9324547" y="4262092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WIN</a:t>
            </a:r>
            <a:r>
              <a:rPr kumimoji="1" lang="ja-JP" altLang="en-US" sz="36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＆</a:t>
            </a:r>
            <a:r>
              <a:rPr kumimoji="1" lang="en-US" altLang="ja-JP" sz="36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WIN</a:t>
            </a:r>
            <a:endParaRPr kumimoji="1" lang="ja-JP" altLang="en-US" sz="36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2C29EE8C-CB5D-4DDC-BC6D-0FC251F07053}"/>
              </a:ext>
            </a:extLst>
          </p:cNvPr>
          <p:cNvSpPr txBox="1"/>
          <p:nvPr/>
        </p:nvSpPr>
        <p:spPr>
          <a:xfrm>
            <a:off x="10673635" y="4914581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latin typeface="Arial Black" panose="020B0A04020102020204" pitchFamily="34" charset="0"/>
                <a:ea typeface="Meiryo UI" panose="020B0604030504040204" pitchFamily="50" charset="-128"/>
              </a:rPr>
              <a:t>利益</a:t>
            </a:r>
            <a:endParaRPr kumimoji="1" lang="en-US" altLang="ja-JP" sz="4400" b="1" dirty="0">
              <a:latin typeface="Arial Black" panose="020B0A04020102020204" pitchFamily="34" charset="0"/>
              <a:ea typeface="Meiryo UI" panose="020B0604030504040204" pitchFamily="50" charset="-128"/>
            </a:endParaRPr>
          </a:p>
          <a:p>
            <a:r>
              <a:rPr kumimoji="1" lang="ja-JP" altLang="en-US" sz="4400" b="1" dirty="0">
                <a:latin typeface="Arial Black" panose="020B0A04020102020204" pitchFamily="34" charset="0"/>
                <a:ea typeface="Meiryo UI" panose="020B0604030504040204" pitchFamily="50" charset="-128"/>
              </a:rPr>
              <a:t>直結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0BCF9573-4340-4467-A700-60121464D13F}"/>
              </a:ext>
            </a:extLst>
          </p:cNvPr>
          <p:cNvSpPr txBox="1"/>
          <p:nvPr/>
        </p:nvSpPr>
        <p:spPr>
          <a:xfrm>
            <a:off x="10443051" y="2370866"/>
            <a:ext cx="1723549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勤怠全て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従業員全員</a:t>
            </a:r>
          </a:p>
        </p:txBody>
      </p: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46CD504D-6F5F-4876-9561-0276D8A68E50}"/>
              </a:ext>
            </a:extLst>
          </p:cNvPr>
          <p:cNvGrpSpPr/>
          <p:nvPr/>
        </p:nvGrpSpPr>
        <p:grpSpPr>
          <a:xfrm>
            <a:off x="11353800" y="8921"/>
            <a:ext cx="942975" cy="668833"/>
            <a:chOff x="11353800" y="8921"/>
            <a:chExt cx="942975" cy="668833"/>
          </a:xfrm>
        </p:grpSpPr>
        <p:pic>
          <p:nvPicPr>
            <p:cNvPr id="116" name="図 115">
              <a:extLst>
                <a:ext uri="{FF2B5EF4-FFF2-40B4-BE49-F238E27FC236}">
                  <a16:creationId xmlns:a16="http://schemas.microsoft.com/office/drawing/2014/main" id="{FCA7F505-9F97-4B04-9F46-36D0E628DF21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3800" y="8921"/>
              <a:ext cx="834418" cy="393298"/>
            </a:xfrm>
            <a:prstGeom prst="rect">
              <a:avLst/>
            </a:prstGeom>
          </p:spPr>
        </p:pic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CDC14EF1-4FA7-463E-B7ED-A4433B0251D6}"/>
                </a:ext>
              </a:extLst>
            </p:cNvPr>
            <p:cNvSpPr/>
            <p:nvPr/>
          </p:nvSpPr>
          <p:spPr>
            <a:xfrm>
              <a:off x="11353800" y="369977"/>
              <a:ext cx="9429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altLang="ja-JP" sz="700" b="1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株式会社　</a:t>
              </a:r>
              <a:endParaRPr lang="en-US" altLang="ja-JP" sz="7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altLang="ja-JP" sz="700" b="1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OA</a:t>
              </a:r>
              <a:r>
                <a:rPr lang="ja-JP" altLang="ja-JP" sz="700" b="1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ビジネスサポート</a:t>
              </a:r>
              <a:endParaRPr lang="ja-JP" altLang="ja-JP" sz="2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36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図 202">
            <a:extLst>
              <a:ext uri="{FF2B5EF4-FFF2-40B4-BE49-F238E27FC236}">
                <a16:creationId xmlns:a16="http://schemas.microsoft.com/office/drawing/2014/main" id="{AA61E486-7D8F-40C6-A139-9CE02123F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3" t="49670" r="62574" b="34782"/>
          <a:stretch/>
        </p:blipFill>
        <p:spPr>
          <a:xfrm>
            <a:off x="6262554" y="4062693"/>
            <a:ext cx="1404250" cy="1222738"/>
          </a:xfrm>
          <a:prstGeom prst="rect">
            <a:avLst/>
          </a:prstGeom>
        </p:spPr>
      </p:pic>
      <p:pic>
        <p:nvPicPr>
          <p:cNvPr id="202" name="図 201">
            <a:extLst>
              <a:ext uri="{FF2B5EF4-FFF2-40B4-BE49-F238E27FC236}">
                <a16:creationId xmlns:a16="http://schemas.microsoft.com/office/drawing/2014/main" id="{C0B9250A-105E-4026-8545-6671EA2A12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3" t="49670" r="62574" b="34782"/>
          <a:stretch/>
        </p:blipFill>
        <p:spPr>
          <a:xfrm>
            <a:off x="3695710" y="3724388"/>
            <a:ext cx="1405319" cy="122366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8E27B1-0037-4449-BFB5-A9FC87C197D5}"/>
              </a:ext>
            </a:extLst>
          </p:cNvPr>
          <p:cNvSpPr txBox="1"/>
          <p:nvPr/>
        </p:nvSpPr>
        <p:spPr>
          <a:xfrm>
            <a:off x="0" y="0"/>
            <a:ext cx="292554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IC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カード勤怠事例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48" name="直線矢印コネクタ 147">
            <a:extLst>
              <a:ext uri="{FF2B5EF4-FFF2-40B4-BE49-F238E27FC236}">
                <a16:creationId xmlns:a16="http://schemas.microsoft.com/office/drawing/2014/main" id="{0613C4C1-71FE-452D-9575-E98900569BAF}"/>
              </a:ext>
            </a:extLst>
          </p:cNvPr>
          <p:cNvCxnSpPr>
            <a:cxnSpLocks/>
          </p:cNvCxnSpPr>
          <p:nvPr/>
        </p:nvCxnSpPr>
        <p:spPr>
          <a:xfrm flipV="1">
            <a:off x="3293091" y="4195357"/>
            <a:ext cx="57288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F807C7B3-58AB-4716-AEE3-A47C7010B05A}"/>
              </a:ext>
            </a:extLst>
          </p:cNvPr>
          <p:cNvSpPr txBox="1"/>
          <p:nvPr/>
        </p:nvSpPr>
        <p:spPr>
          <a:xfrm>
            <a:off x="5210963" y="3920082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給与ソフト</a:t>
            </a:r>
            <a:endParaRPr lang="en-US" altLang="ja-JP" sz="20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データ移行</a:t>
            </a:r>
            <a:endParaRPr kumimoji="1" lang="ja-JP" altLang="en-US" sz="20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4" name="図 153">
            <a:extLst>
              <a:ext uri="{FF2B5EF4-FFF2-40B4-BE49-F238E27FC236}">
                <a16:creationId xmlns:a16="http://schemas.microsoft.com/office/drawing/2014/main" id="{049E78C3-A39E-4895-89B5-B8C8FC03B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3" t="49670" r="62574" b="34782"/>
          <a:stretch/>
        </p:blipFill>
        <p:spPr>
          <a:xfrm>
            <a:off x="4863002" y="1463534"/>
            <a:ext cx="1405319" cy="1223669"/>
          </a:xfrm>
          <a:prstGeom prst="rect">
            <a:avLst/>
          </a:prstGeom>
        </p:spPr>
      </p:pic>
      <p:cxnSp>
        <p:nvCxnSpPr>
          <p:cNvPr id="155" name="直線矢印コネクタ 154">
            <a:extLst>
              <a:ext uri="{FF2B5EF4-FFF2-40B4-BE49-F238E27FC236}">
                <a16:creationId xmlns:a16="http://schemas.microsoft.com/office/drawing/2014/main" id="{296CB588-6833-4A52-912F-5A58034B1394}"/>
              </a:ext>
            </a:extLst>
          </p:cNvPr>
          <p:cNvCxnSpPr>
            <a:cxnSpLocks/>
          </p:cNvCxnSpPr>
          <p:nvPr/>
        </p:nvCxnSpPr>
        <p:spPr>
          <a:xfrm flipV="1">
            <a:off x="2111565" y="2185537"/>
            <a:ext cx="1084319" cy="9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C3910AD2-C6CD-465B-986B-FDB1F4A4437B}"/>
              </a:ext>
            </a:extLst>
          </p:cNvPr>
          <p:cNvSpPr txBox="1"/>
          <p:nvPr/>
        </p:nvSpPr>
        <p:spPr>
          <a:xfrm>
            <a:off x="3370944" y="2221796"/>
            <a:ext cx="1527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③給料ソフト</a:t>
            </a:r>
            <a:endParaRPr lang="en-US" altLang="ja-JP" sz="20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データ</a:t>
            </a:r>
            <a:r>
              <a:rPr kumimoji="1" lang="ja-JP" altLang="en-US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移行</a:t>
            </a:r>
          </a:p>
        </p:txBody>
      </p:sp>
      <p:cxnSp>
        <p:nvCxnSpPr>
          <p:cNvPr id="160" name="直線矢印コネクタ 159">
            <a:extLst>
              <a:ext uri="{FF2B5EF4-FFF2-40B4-BE49-F238E27FC236}">
                <a16:creationId xmlns:a16="http://schemas.microsoft.com/office/drawing/2014/main" id="{A29D40DF-C718-459C-A20A-C9BEB7C201D7}"/>
              </a:ext>
            </a:extLst>
          </p:cNvPr>
          <p:cNvCxnSpPr>
            <a:cxnSpLocks/>
          </p:cNvCxnSpPr>
          <p:nvPr/>
        </p:nvCxnSpPr>
        <p:spPr>
          <a:xfrm>
            <a:off x="6394532" y="2239109"/>
            <a:ext cx="409638" cy="2516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矢印コネクタ 162">
            <a:extLst>
              <a:ext uri="{FF2B5EF4-FFF2-40B4-BE49-F238E27FC236}">
                <a16:creationId xmlns:a16="http://schemas.microsoft.com/office/drawing/2014/main" id="{F5DBDC05-4B6B-47F3-84C9-092C037314E7}"/>
              </a:ext>
            </a:extLst>
          </p:cNvPr>
          <p:cNvCxnSpPr>
            <a:cxnSpLocks/>
          </p:cNvCxnSpPr>
          <p:nvPr/>
        </p:nvCxnSpPr>
        <p:spPr>
          <a:xfrm>
            <a:off x="5415622" y="4635172"/>
            <a:ext cx="79834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787CA11F-BB35-49F9-A095-63604C9C009A}"/>
              </a:ext>
            </a:extLst>
          </p:cNvPr>
          <p:cNvGrpSpPr/>
          <p:nvPr/>
        </p:nvGrpSpPr>
        <p:grpSpPr>
          <a:xfrm>
            <a:off x="741482" y="1140008"/>
            <a:ext cx="746098" cy="917719"/>
            <a:chOff x="3859221" y="2279272"/>
            <a:chExt cx="746098" cy="917719"/>
          </a:xfrm>
        </p:grpSpPr>
        <p:sp>
          <p:nvSpPr>
            <p:cNvPr id="112" name="平行四辺形 111">
              <a:extLst>
                <a:ext uri="{FF2B5EF4-FFF2-40B4-BE49-F238E27FC236}">
                  <a16:creationId xmlns:a16="http://schemas.microsoft.com/office/drawing/2014/main" id="{AA7A8944-55A6-4A7D-BD8D-AF2D0CC55E98}"/>
                </a:ext>
              </a:extLst>
            </p:cNvPr>
            <p:cNvSpPr/>
            <p:nvPr/>
          </p:nvSpPr>
          <p:spPr>
            <a:xfrm>
              <a:off x="3859221" y="2279272"/>
              <a:ext cx="438024" cy="609251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平行四辺形 114">
              <a:extLst>
                <a:ext uri="{FF2B5EF4-FFF2-40B4-BE49-F238E27FC236}">
                  <a16:creationId xmlns:a16="http://schemas.microsoft.com/office/drawing/2014/main" id="{8EFAA3E0-23B8-4DF5-81F6-4A2B8E94E785}"/>
                </a:ext>
              </a:extLst>
            </p:cNvPr>
            <p:cNvSpPr/>
            <p:nvPr/>
          </p:nvSpPr>
          <p:spPr>
            <a:xfrm>
              <a:off x="3903042" y="2321217"/>
              <a:ext cx="438024" cy="609251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平行四辺形 115">
              <a:extLst>
                <a:ext uri="{FF2B5EF4-FFF2-40B4-BE49-F238E27FC236}">
                  <a16:creationId xmlns:a16="http://schemas.microsoft.com/office/drawing/2014/main" id="{9703E7BB-610F-4CB0-A4EA-D964210CDD0A}"/>
                </a:ext>
              </a:extLst>
            </p:cNvPr>
            <p:cNvSpPr/>
            <p:nvPr/>
          </p:nvSpPr>
          <p:spPr>
            <a:xfrm>
              <a:off x="3954774" y="2372949"/>
              <a:ext cx="438024" cy="609251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平行四辺形 116">
              <a:extLst>
                <a:ext uri="{FF2B5EF4-FFF2-40B4-BE49-F238E27FC236}">
                  <a16:creationId xmlns:a16="http://schemas.microsoft.com/office/drawing/2014/main" id="{BEE72E66-437D-4CA8-9313-BBD7E26978E6}"/>
                </a:ext>
              </a:extLst>
            </p:cNvPr>
            <p:cNvSpPr/>
            <p:nvPr/>
          </p:nvSpPr>
          <p:spPr>
            <a:xfrm>
              <a:off x="4006506" y="2433070"/>
              <a:ext cx="438024" cy="609251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平行四辺形 118">
              <a:extLst>
                <a:ext uri="{FF2B5EF4-FFF2-40B4-BE49-F238E27FC236}">
                  <a16:creationId xmlns:a16="http://schemas.microsoft.com/office/drawing/2014/main" id="{6B4B5C4F-4B00-4C13-8974-821EDA61EDF1}"/>
                </a:ext>
              </a:extLst>
            </p:cNvPr>
            <p:cNvSpPr/>
            <p:nvPr/>
          </p:nvSpPr>
          <p:spPr>
            <a:xfrm>
              <a:off x="4063831" y="2475887"/>
              <a:ext cx="438024" cy="609251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平行四辺形 119">
              <a:extLst>
                <a:ext uri="{FF2B5EF4-FFF2-40B4-BE49-F238E27FC236}">
                  <a16:creationId xmlns:a16="http://schemas.microsoft.com/office/drawing/2014/main" id="{7A6D91D4-E774-4DCF-ACDD-42B6AE616070}"/>
                </a:ext>
              </a:extLst>
            </p:cNvPr>
            <p:cNvSpPr/>
            <p:nvPr/>
          </p:nvSpPr>
          <p:spPr>
            <a:xfrm>
              <a:off x="4115563" y="2527619"/>
              <a:ext cx="438024" cy="609251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平行四辺形 120">
              <a:extLst>
                <a:ext uri="{FF2B5EF4-FFF2-40B4-BE49-F238E27FC236}">
                  <a16:creationId xmlns:a16="http://schemas.microsoft.com/office/drawing/2014/main" id="{0D65F971-A262-4877-9DB0-85D761B025E8}"/>
                </a:ext>
              </a:extLst>
            </p:cNvPr>
            <p:cNvSpPr/>
            <p:nvPr/>
          </p:nvSpPr>
          <p:spPr>
            <a:xfrm>
              <a:off x="4167295" y="2587740"/>
              <a:ext cx="438024" cy="609251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4" name="直線コネクタ 123">
              <a:extLst>
                <a:ext uri="{FF2B5EF4-FFF2-40B4-BE49-F238E27FC236}">
                  <a16:creationId xmlns:a16="http://schemas.microsoft.com/office/drawing/2014/main" id="{3F01FD87-035D-41B2-8444-78CE7F04B96F}"/>
                </a:ext>
              </a:extLst>
            </p:cNvPr>
            <p:cNvCxnSpPr>
              <a:cxnSpLocks/>
            </p:cNvCxnSpPr>
            <p:nvPr/>
          </p:nvCxnSpPr>
          <p:spPr>
            <a:xfrm>
              <a:off x="4298744" y="2633114"/>
              <a:ext cx="2541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コネクタ 125">
              <a:extLst>
                <a:ext uri="{FF2B5EF4-FFF2-40B4-BE49-F238E27FC236}">
                  <a16:creationId xmlns:a16="http://schemas.microsoft.com/office/drawing/2014/main" id="{91BF1A43-9D11-41F3-A708-35F8450FA9BB}"/>
                </a:ext>
              </a:extLst>
            </p:cNvPr>
            <p:cNvCxnSpPr>
              <a:cxnSpLocks/>
            </p:cNvCxnSpPr>
            <p:nvPr/>
          </p:nvCxnSpPr>
          <p:spPr>
            <a:xfrm>
              <a:off x="4297245" y="2677574"/>
              <a:ext cx="240331" cy="1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>
              <a:extLst>
                <a:ext uri="{FF2B5EF4-FFF2-40B4-BE49-F238E27FC236}">
                  <a16:creationId xmlns:a16="http://schemas.microsoft.com/office/drawing/2014/main" id="{F3D5510C-E628-4C7E-9B4A-54D330F72595}"/>
                </a:ext>
              </a:extLst>
            </p:cNvPr>
            <p:cNvCxnSpPr>
              <a:cxnSpLocks/>
            </p:cNvCxnSpPr>
            <p:nvPr/>
          </p:nvCxnSpPr>
          <p:spPr>
            <a:xfrm>
              <a:off x="4280000" y="2718773"/>
              <a:ext cx="2541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>
              <a:extLst>
                <a:ext uri="{FF2B5EF4-FFF2-40B4-BE49-F238E27FC236}">
                  <a16:creationId xmlns:a16="http://schemas.microsoft.com/office/drawing/2014/main" id="{083FA7D5-FAF4-4E9E-894C-2A017DBCE15D}"/>
                </a:ext>
              </a:extLst>
            </p:cNvPr>
            <p:cNvCxnSpPr>
              <a:cxnSpLocks/>
            </p:cNvCxnSpPr>
            <p:nvPr/>
          </p:nvCxnSpPr>
          <p:spPr>
            <a:xfrm>
              <a:off x="4270517" y="2763362"/>
              <a:ext cx="2541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>
              <a:extLst>
                <a:ext uri="{FF2B5EF4-FFF2-40B4-BE49-F238E27FC236}">
                  <a16:creationId xmlns:a16="http://schemas.microsoft.com/office/drawing/2014/main" id="{864C7DCD-72BC-40C9-A725-2AB1F3DE3CF2}"/>
                </a:ext>
              </a:extLst>
            </p:cNvPr>
            <p:cNvCxnSpPr>
              <a:cxnSpLocks/>
            </p:cNvCxnSpPr>
            <p:nvPr/>
          </p:nvCxnSpPr>
          <p:spPr>
            <a:xfrm>
              <a:off x="4261145" y="2804434"/>
              <a:ext cx="2541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446D0BA9-7CFF-4DA5-B6D1-21991E686801}"/>
                </a:ext>
              </a:extLst>
            </p:cNvPr>
            <p:cNvCxnSpPr>
              <a:cxnSpLocks/>
            </p:cNvCxnSpPr>
            <p:nvPr/>
          </p:nvCxnSpPr>
          <p:spPr>
            <a:xfrm>
              <a:off x="4253019" y="2847882"/>
              <a:ext cx="2541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コネクタ 130">
              <a:extLst>
                <a:ext uri="{FF2B5EF4-FFF2-40B4-BE49-F238E27FC236}">
                  <a16:creationId xmlns:a16="http://schemas.microsoft.com/office/drawing/2014/main" id="{13955BE0-192D-4228-9646-92E4EA3CC901}"/>
                </a:ext>
              </a:extLst>
            </p:cNvPr>
            <p:cNvCxnSpPr>
              <a:cxnSpLocks/>
            </p:cNvCxnSpPr>
            <p:nvPr/>
          </p:nvCxnSpPr>
          <p:spPr>
            <a:xfrm>
              <a:off x="4244782" y="2896102"/>
              <a:ext cx="2541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>
              <a:extLst>
                <a:ext uri="{FF2B5EF4-FFF2-40B4-BE49-F238E27FC236}">
                  <a16:creationId xmlns:a16="http://schemas.microsoft.com/office/drawing/2014/main" id="{0696FF84-91F6-4DE5-871B-7C7E215EF0A2}"/>
                </a:ext>
              </a:extLst>
            </p:cNvPr>
            <p:cNvCxnSpPr>
              <a:cxnSpLocks/>
            </p:cNvCxnSpPr>
            <p:nvPr/>
          </p:nvCxnSpPr>
          <p:spPr>
            <a:xfrm>
              <a:off x="4233029" y="2943183"/>
              <a:ext cx="2541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28E88BA7-6F56-4808-83E5-9669FC0B5F41}"/>
                </a:ext>
              </a:extLst>
            </p:cNvPr>
            <p:cNvCxnSpPr>
              <a:cxnSpLocks/>
            </p:cNvCxnSpPr>
            <p:nvPr/>
          </p:nvCxnSpPr>
          <p:spPr>
            <a:xfrm>
              <a:off x="4228261" y="2990806"/>
              <a:ext cx="2541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455C789D-1D62-4404-99C9-F5AC298C421E}"/>
                </a:ext>
              </a:extLst>
            </p:cNvPr>
            <p:cNvCxnSpPr>
              <a:cxnSpLocks/>
            </p:cNvCxnSpPr>
            <p:nvPr/>
          </p:nvCxnSpPr>
          <p:spPr>
            <a:xfrm>
              <a:off x="4216352" y="3036049"/>
              <a:ext cx="2541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3DFCEC39-DCCC-4F05-8101-9A48BDC9A791}"/>
                </a:ext>
              </a:extLst>
            </p:cNvPr>
            <p:cNvCxnSpPr>
              <a:cxnSpLocks/>
            </p:cNvCxnSpPr>
            <p:nvPr/>
          </p:nvCxnSpPr>
          <p:spPr>
            <a:xfrm>
              <a:off x="4206824" y="3083674"/>
              <a:ext cx="2541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40A7B2ED-55B7-41F8-B483-F4D776F13EBF}"/>
              </a:ext>
            </a:extLst>
          </p:cNvPr>
          <p:cNvSpPr/>
          <p:nvPr/>
        </p:nvSpPr>
        <p:spPr>
          <a:xfrm>
            <a:off x="51143" y="1158992"/>
            <a:ext cx="556646" cy="154800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8A2D3D3A-6F99-4AB1-8376-90449673F451}"/>
              </a:ext>
            </a:extLst>
          </p:cNvPr>
          <p:cNvSpPr/>
          <p:nvPr/>
        </p:nvSpPr>
        <p:spPr>
          <a:xfrm>
            <a:off x="166183" y="1216768"/>
            <a:ext cx="290749" cy="5114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B642411B-9E5F-46C2-9E4B-C6A122D39FB3}"/>
              </a:ext>
            </a:extLst>
          </p:cNvPr>
          <p:cNvSpPr/>
          <p:nvPr/>
        </p:nvSpPr>
        <p:spPr>
          <a:xfrm>
            <a:off x="166183" y="1369168"/>
            <a:ext cx="290749" cy="5114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C799CFA2-1B54-44BC-923C-7856045C6B3F}"/>
              </a:ext>
            </a:extLst>
          </p:cNvPr>
          <p:cNvSpPr/>
          <p:nvPr/>
        </p:nvSpPr>
        <p:spPr>
          <a:xfrm>
            <a:off x="166183" y="1515218"/>
            <a:ext cx="290749" cy="5114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D15298AD-432A-41D9-A325-CBF30E7A0920}"/>
              </a:ext>
            </a:extLst>
          </p:cNvPr>
          <p:cNvSpPr/>
          <p:nvPr/>
        </p:nvSpPr>
        <p:spPr>
          <a:xfrm>
            <a:off x="166183" y="1667618"/>
            <a:ext cx="290749" cy="5114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1FCD481D-669B-4F05-9365-D83CE19FDD79}"/>
              </a:ext>
            </a:extLst>
          </p:cNvPr>
          <p:cNvSpPr/>
          <p:nvPr/>
        </p:nvSpPr>
        <p:spPr>
          <a:xfrm>
            <a:off x="166183" y="1807318"/>
            <a:ext cx="290749" cy="5114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31A1659D-6E9A-4428-A952-2E32A0DA29E3}"/>
              </a:ext>
            </a:extLst>
          </p:cNvPr>
          <p:cNvSpPr/>
          <p:nvPr/>
        </p:nvSpPr>
        <p:spPr>
          <a:xfrm>
            <a:off x="166183" y="1940668"/>
            <a:ext cx="290749" cy="5114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BC3FA102-CDE2-447C-98F1-0A0BC9DE825B}"/>
              </a:ext>
            </a:extLst>
          </p:cNvPr>
          <p:cNvSpPr/>
          <p:nvPr/>
        </p:nvSpPr>
        <p:spPr>
          <a:xfrm>
            <a:off x="166183" y="2093068"/>
            <a:ext cx="290749" cy="5114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43D2210A-006D-437D-AE51-96C6203BF477}"/>
              </a:ext>
            </a:extLst>
          </p:cNvPr>
          <p:cNvCxnSpPr/>
          <p:nvPr/>
        </p:nvCxnSpPr>
        <p:spPr>
          <a:xfrm>
            <a:off x="204415" y="1307670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FC99DAFE-AB52-41F8-A791-3A6350D25FAD}"/>
              </a:ext>
            </a:extLst>
          </p:cNvPr>
          <p:cNvCxnSpPr/>
          <p:nvPr/>
        </p:nvCxnSpPr>
        <p:spPr>
          <a:xfrm>
            <a:off x="194890" y="1450545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FE7ABE7F-1619-49C9-A838-B0B0C5E07617}"/>
              </a:ext>
            </a:extLst>
          </p:cNvPr>
          <p:cNvCxnSpPr/>
          <p:nvPr/>
        </p:nvCxnSpPr>
        <p:spPr>
          <a:xfrm>
            <a:off x="204415" y="1602945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7E00AB5F-3FE0-49C7-BD07-85177C208D8A}"/>
              </a:ext>
            </a:extLst>
          </p:cNvPr>
          <p:cNvCxnSpPr/>
          <p:nvPr/>
        </p:nvCxnSpPr>
        <p:spPr>
          <a:xfrm>
            <a:off x="204415" y="1745820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B3BDC73C-E62F-4BD9-A574-EA6488B807FC}"/>
              </a:ext>
            </a:extLst>
          </p:cNvPr>
          <p:cNvCxnSpPr/>
          <p:nvPr/>
        </p:nvCxnSpPr>
        <p:spPr>
          <a:xfrm>
            <a:off x="204415" y="1879170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C2746A83-D198-48EB-BCD1-E0A8AF869024}"/>
              </a:ext>
            </a:extLst>
          </p:cNvPr>
          <p:cNvCxnSpPr/>
          <p:nvPr/>
        </p:nvCxnSpPr>
        <p:spPr>
          <a:xfrm>
            <a:off x="204415" y="2031570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053B55CE-2E70-4C70-96CD-526BA982CBEC}"/>
              </a:ext>
            </a:extLst>
          </p:cNvPr>
          <p:cNvCxnSpPr/>
          <p:nvPr/>
        </p:nvCxnSpPr>
        <p:spPr>
          <a:xfrm>
            <a:off x="204415" y="2193495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ED791DB0-9E03-49E0-BC7C-61E751AE9EF0}"/>
              </a:ext>
            </a:extLst>
          </p:cNvPr>
          <p:cNvCxnSpPr/>
          <p:nvPr/>
        </p:nvCxnSpPr>
        <p:spPr>
          <a:xfrm>
            <a:off x="213940" y="2279220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>
            <a:extLst>
              <a:ext uri="{FF2B5EF4-FFF2-40B4-BE49-F238E27FC236}">
                <a16:creationId xmlns:a16="http://schemas.microsoft.com/office/drawing/2014/main" id="{DBF420D9-6C29-4015-AAE6-08372E821043}"/>
              </a:ext>
            </a:extLst>
          </p:cNvPr>
          <p:cNvCxnSpPr/>
          <p:nvPr/>
        </p:nvCxnSpPr>
        <p:spPr>
          <a:xfrm>
            <a:off x="204415" y="2364945"/>
            <a:ext cx="2297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2A80E6B3-E7B3-43A3-AB83-63FC8DC096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62" t="33337" r="52375" b="17159"/>
          <a:stretch/>
        </p:blipFill>
        <p:spPr>
          <a:xfrm>
            <a:off x="1975927" y="587017"/>
            <a:ext cx="1540775" cy="1381199"/>
          </a:xfrm>
          <a:prstGeom prst="rect">
            <a:avLst/>
          </a:prstGeom>
        </p:spPr>
      </p:pic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40BF0B18-954D-4431-B3EC-6C1F14AC2EC3}"/>
              </a:ext>
            </a:extLst>
          </p:cNvPr>
          <p:cNvSpPr txBox="1"/>
          <p:nvPr/>
        </p:nvSpPr>
        <p:spPr>
          <a:xfrm>
            <a:off x="557774" y="2273040"/>
            <a:ext cx="136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①カードを集める</a:t>
            </a:r>
          </a:p>
        </p:txBody>
      </p:sp>
      <p:cxnSp>
        <p:nvCxnSpPr>
          <p:cNvPr id="139" name="直線矢印コネクタ 138">
            <a:extLst>
              <a:ext uri="{FF2B5EF4-FFF2-40B4-BE49-F238E27FC236}">
                <a16:creationId xmlns:a16="http://schemas.microsoft.com/office/drawing/2014/main" id="{21E91D68-2770-4EB7-965B-4FC383FF974E}"/>
              </a:ext>
            </a:extLst>
          </p:cNvPr>
          <p:cNvCxnSpPr>
            <a:cxnSpLocks/>
          </p:cNvCxnSpPr>
          <p:nvPr/>
        </p:nvCxnSpPr>
        <p:spPr>
          <a:xfrm flipV="1">
            <a:off x="785303" y="2171513"/>
            <a:ext cx="977389" cy="7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551B233C-8665-4866-9F4D-5B5CADC84810}"/>
              </a:ext>
            </a:extLst>
          </p:cNvPr>
          <p:cNvSpPr txBox="1"/>
          <p:nvPr/>
        </p:nvSpPr>
        <p:spPr>
          <a:xfrm>
            <a:off x="1881721" y="2296157"/>
            <a:ext cx="1483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②カード情報入力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41" name="直線矢印コネクタ 140">
            <a:extLst>
              <a:ext uri="{FF2B5EF4-FFF2-40B4-BE49-F238E27FC236}">
                <a16:creationId xmlns:a16="http://schemas.microsoft.com/office/drawing/2014/main" id="{9D7496FB-9662-4BE5-98D1-0F36B16A0083}"/>
              </a:ext>
            </a:extLst>
          </p:cNvPr>
          <p:cNvCxnSpPr>
            <a:cxnSpLocks/>
          </p:cNvCxnSpPr>
          <p:nvPr/>
        </p:nvCxnSpPr>
        <p:spPr>
          <a:xfrm flipV="1">
            <a:off x="3473733" y="2171513"/>
            <a:ext cx="1223349" cy="207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E26DA353-10C3-433F-8593-981BE37483D5}"/>
              </a:ext>
            </a:extLst>
          </p:cNvPr>
          <p:cNvSpPr txBox="1"/>
          <p:nvPr/>
        </p:nvSpPr>
        <p:spPr>
          <a:xfrm>
            <a:off x="7611511" y="1313215"/>
            <a:ext cx="386035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＜作業＞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●付加価値</a:t>
            </a:r>
            <a:r>
              <a:rPr lang="en-US" altLang="ja-JP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kumimoji="1" lang="ja-JP" altLang="en-US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：③</a:t>
            </a:r>
            <a:r>
              <a:rPr lang="en-US" altLang="ja-JP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kumimoji="1" lang="ja-JP" altLang="en-US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（必要）</a:t>
            </a:r>
            <a:endParaRPr kumimoji="1" lang="en-US" altLang="ja-JP" sz="20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●非付加価値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：①／②（無駄）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＜問題＞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非付加価値多い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●②作業の工数が多い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●手作業が多い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●残業時間把握が遅い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6" name="右中かっこ 155">
            <a:extLst>
              <a:ext uri="{FF2B5EF4-FFF2-40B4-BE49-F238E27FC236}">
                <a16:creationId xmlns:a16="http://schemas.microsoft.com/office/drawing/2014/main" id="{F4F0F812-7739-4291-AEDF-5A00B296D919}"/>
              </a:ext>
            </a:extLst>
          </p:cNvPr>
          <p:cNvSpPr/>
          <p:nvPr/>
        </p:nvSpPr>
        <p:spPr>
          <a:xfrm>
            <a:off x="11298224" y="1493512"/>
            <a:ext cx="281294" cy="257925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430F8CA8-EA40-42F9-91D0-6FBB93857243}"/>
              </a:ext>
            </a:extLst>
          </p:cNvPr>
          <p:cNvSpPr txBox="1"/>
          <p:nvPr/>
        </p:nvSpPr>
        <p:spPr>
          <a:xfrm>
            <a:off x="6514757" y="67631"/>
            <a:ext cx="4543231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＜目的＞</a:t>
            </a:r>
            <a:endParaRPr kumimoji="1"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●従業員の給与を払う</a:t>
            </a:r>
            <a:endParaRPr kumimoji="1"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9" name="図 158">
            <a:extLst>
              <a:ext uri="{FF2B5EF4-FFF2-40B4-BE49-F238E27FC236}">
                <a16:creationId xmlns:a16="http://schemas.microsoft.com/office/drawing/2014/main" id="{BB156F07-C91F-4A6B-B29D-E7D14E1742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87" t="43036" r="64427" b="28537"/>
          <a:stretch/>
        </p:blipFill>
        <p:spPr>
          <a:xfrm>
            <a:off x="6949676" y="2088176"/>
            <a:ext cx="613154" cy="1423722"/>
          </a:xfrm>
          <a:prstGeom prst="rect">
            <a:avLst/>
          </a:prstGeom>
        </p:spPr>
      </p:pic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B4B71913-6BE0-45C8-9625-9836EE40C75B}"/>
              </a:ext>
            </a:extLst>
          </p:cNvPr>
          <p:cNvGrpSpPr/>
          <p:nvPr/>
        </p:nvGrpSpPr>
        <p:grpSpPr>
          <a:xfrm>
            <a:off x="6346293" y="2667768"/>
            <a:ext cx="530630" cy="970470"/>
            <a:chOff x="7948540" y="3861463"/>
            <a:chExt cx="775216" cy="1257700"/>
          </a:xfrm>
        </p:grpSpPr>
        <p:sp>
          <p:nvSpPr>
            <p:cNvPr id="152" name="台形 151">
              <a:extLst>
                <a:ext uri="{FF2B5EF4-FFF2-40B4-BE49-F238E27FC236}">
                  <a16:creationId xmlns:a16="http://schemas.microsoft.com/office/drawing/2014/main" id="{A4A95709-C8B6-4AB9-9BCA-1E85F32A70E1}"/>
                </a:ext>
              </a:extLst>
            </p:cNvPr>
            <p:cNvSpPr/>
            <p:nvPr/>
          </p:nvSpPr>
          <p:spPr>
            <a:xfrm>
              <a:off x="7948540" y="3861463"/>
              <a:ext cx="738231" cy="134345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66" name="正方形/長方形 165">
              <a:extLst>
                <a:ext uri="{FF2B5EF4-FFF2-40B4-BE49-F238E27FC236}">
                  <a16:creationId xmlns:a16="http://schemas.microsoft.com/office/drawing/2014/main" id="{B05110CD-96E8-4563-BD3E-F623F501CA62}"/>
                </a:ext>
              </a:extLst>
            </p:cNvPr>
            <p:cNvSpPr/>
            <p:nvPr/>
          </p:nvSpPr>
          <p:spPr>
            <a:xfrm>
              <a:off x="8064912" y="3903988"/>
              <a:ext cx="410864" cy="89947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67" name="正方形/長方形 166">
              <a:extLst>
                <a:ext uri="{FF2B5EF4-FFF2-40B4-BE49-F238E27FC236}">
                  <a16:creationId xmlns:a16="http://schemas.microsoft.com/office/drawing/2014/main" id="{F349A513-9F76-467B-B785-27A2502A0817}"/>
                </a:ext>
              </a:extLst>
            </p:cNvPr>
            <p:cNvSpPr/>
            <p:nvPr/>
          </p:nvSpPr>
          <p:spPr>
            <a:xfrm>
              <a:off x="8097668" y="3936744"/>
              <a:ext cx="410864" cy="89947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61" name="正方形/長方形 160">
              <a:extLst>
                <a:ext uri="{FF2B5EF4-FFF2-40B4-BE49-F238E27FC236}">
                  <a16:creationId xmlns:a16="http://schemas.microsoft.com/office/drawing/2014/main" id="{20D74DF6-F21B-49F3-A0E1-76527195D8C7}"/>
                </a:ext>
              </a:extLst>
            </p:cNvPr>
            <p:cNvSpPr/>
            <p:nvPr/>
          </p:nvSpPr>
          <p:spPr>
            <a:xfrm>
              <a:off x="8153812" y="3964313"/>
              <a:ext cx="410864" cy="89947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62" name="正方形/長方形 161">
              <a:extLst>
                <a:ext uri="{FF2B5EF4-FFF2-40B4-BE49-F238E27FC236}">
                  <a16:creationId xmlns:a16="http://schemas.microsoft.com/office/drawing/2014/main" id="{A10F270B-49E9-48B5-8693-232F7B4D484D}"/>
                </a:ext>
              </a:extLst>
            </p:cNvPr>
            <p:cNvSpPr/>
            <p:nvPr/>
          </p:nvSpPr>
          <p:spPr>
            <a:xfrm>
              <a:off x="8186568" y="3997069"/>
              <a:ext cx="410864" cy="89947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51" name="正方形/長方形 150">
              <a:extLst>
                <a:ext uri="{FF2B5EF4-FFF2-40B4-BE49-F238E27FC236}">
                  <a16:creationId xmlns:a16="http://schemas.microsoft.com/office/drawing/2014/main" id="{CC353409-9B51-4A80-9472-DD559857AEBE}"/>
                </a:ext>
              </a:extLst>
            </p:cNvPr>
            <p:cNvSpPr/>
            <p:nvPr/>
          </p:nvSpPr>
          <p:spPr>
            <a:xfrm>
              <a:off x="7954889" y="3995808"/>
              <a:ext cx="738231" cy="11233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D20DF384-05D7-4057-AA68-A61AAFE9CF57}"/>
                </a:ext>
              </a:extLst>
            </p:cNvPr>
            <p:cNvSpPr txBox="1"/>
            <p:nvPr/>
          </p:nvSpPr>
          <p:spPr>
            <a:xfrm>
              <a:off x="8004329" y="4363721"/>
              <a:ext cx="719427" cy="340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給与</a:t>
              </a:r>
            </a:p>
          </p:txBody>
        </p:sp>
      </p:grpSp>
      <p:grpSp>
        <p:nvGrpSpPr>
          <p:cNvPr id="182" name="グループ化 181">
            <a:extLst>
              <a:ext uri="{FF2B5EF4-FFF2-40B4-BE49-F238E27FC236}">
                <a16:creationId xmlns:a16="http://schemas.microsoft.com/office/drawing/2014/main" id="{7DAA8C17-7069-49B6-9BA4-AAF74BCC1F47}"/>
              </a:ext>
            </a:extLst>
          </p:cNvPr>
          <p:cNvGrpSpPr/>
          <p:nvPr/>
        </p:nvGrpSpPr>
        <p:grpSpPr>
          <a:xfrm>
            <a:off x="186148" y="3379768"/>
            <a:ext cx="3295686" cy="1994642"/>
            <a:chOff x="2914846" y="3862327"/>
            <a:chExt cx="3391372" cy="2363205"/>
          </a:xfrm>
        </p:grpSpPr>
        <p:sp>
          <p:nvSpPr>
            <p:cNvPr id="183" name="正方形/長方形 182">
              <a:extLst>
                <a:ext uri="{FF2B5EF4-FFF2-40B4-BE49-F238E27FC236}">
                  <a16:creationId xmlns:a16="http://schemas.microsoft.com/office/drawing/2014/main" id="{0D517A6B-EA99-4AC3-9FC2-EDF230A93DB0}"/>
                </a:ext>
              </a:extLst>
            </p:cNvPr>
            <p:cNvSpPr/>
            <p:nvPr/>
          </p:nvSpPr>
          <p:spPr>
            <a:xfrm>
              <a:off x="2914846" y="3862327"/>
              <a:ext cx="2627152" cy="188074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4" name="テキスト ボックス 183">
              <a:extLst>
                <a:ext uri="{FF2B5EF4-FFF2-40B4-BE49-F238E27FC236}">
                  <a16:creationId xmlns:a16="http://schemas.microsoft.com/office/drawing/2014/main" id="{98643853-0745-425B-8801-2011E2E872FE}"/>
                </a:ext>
              </a:extLst>
            </p:cNvPr>
            <p:cNvSpPr txBox="1"/>
            <p:nvPr/>
          </p:nvSpPr>
          <p:spPr>
            <a:xfrm>
              <a:off x="3119957" y="5305903"/>
              <a:ext cx="466794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出勤</a:t>
              </a:r>
            </a:p>
          </p:txBody>
        </p:sp>
        <p:sp>
          <p:nvSpPr>
            <p:cNvPr id="185" name="テキスト ボックス 184">
              <a:extLst>
                <a:ext uri="{FF2B5EF4-FFF2-40B4-BE49-F238E27FC236}">
                  <a16:creationId xmlns:a16="http://schemas.microsoft.com/office/drawing/2014/main" id="{F83CBBFB-6C52-4C0C-AE88-4395B549159A}"/>
                </a:ext>
              </a:extLst>
            </p:cNvPr>
            <p:cNvSpPr txBox="1"/>
            <p:nvPr/>
          </p:nvSpPr>
          <p:spPr>
            <a:xfrm>
              <a:off x="3935855" y="5305903"/>
              <a:ext cx="466794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退勤</a:t>
              </a:r>
              <a:endPara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6" name="正方形/長方形 185">
              <a:extLst>
                <a:ext uri="{FF2B5EF4-FFF2-40B4-BE49-F238E27FC236}">
                  <a16:creationId xmlns:a16="http://schemas.microsoft.com/office/drawing/2014/main" id="{184ADFDE-D72D-40B0-B82E-10CFBE6FF033}"/>
                </a:ext>
              </a:extLst>
            </p:cNvPr>
            <p:cNvSpPr/>
            <p:nvPr/>
          </p:nvSpPr>
          <p:spPr>
            <a:xfrm>
              <a:off x="2950274" y="4322184"/>
              <a:ext cx="1606923" cy="42454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12</a:t>
              </a:r>
              <a:r>
                <a:rPr kumimoji="1" lang="ja-JP" altLang="en-US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kumimoji="1" lang="en-US" altLang="ja-JP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00</a:t>
              </a:r>
              <a:endPara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7" name="正方形/長方形 186">
              <a:extLst>
                <a:ext uri="{FF2B5EF4-FFF2-40B4-BE49-F238E27FC236}">
                  <a16:creationId xmlns:a16="http://schemas.microsoft.com/office/drawing/2014/main" id="{6745B3CB-BE6C-46A9-AEEF-1183CDAD9650}"/>
                </a:ext>
              </a:extLst>
            </p:cNvPr>
            <p:cNvSpPr/>
            <p:nvPr/>
          </p:nvSpPr>
          <p:spPr>
            <a:xfrm>
              <a:off x="5733012" y="5563255"/>
              <a:ext cx="573206" cy="662277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8" name="正方形/長方形 187">
              <a:extLst>
                <a:ext uri="{FF2B5EF4-FFF2-40B4-BE49-F238E27FC236}">
                  <a16:creationId xmlns:a16="http://schemas.microsoft.com/office/drawing/2014/main" id="{41E57694-ADE4-4CC0-B2EF-866CD9F88451}"/>
                </a:ext>
              </a:extLst>
            </p:cNvPr>
            <p:cNvSpPr/>
            <p:nvPr/>
          </p:nvSpPr>
          <p:spPr>
            <a:xfrm>
              <a:off x="2953722" y="3922146"/>
              <a:ext cx="1621201" cy="3328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2017/09/14</a:t>
              </a:r>
              <a:endPara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9" name="四角形: 角を丸くする 188">
              <a:extLst>
                <a:ext uri="{FF2B5EF4-FFF2-40B4-BE49-F238E27FC236}">
                  <a16:creationId xmlns:a16="http://schemas.microsoft.com/office/drawing/2014/main" id="{95729DAA-C981-4F88-A390-3BA16FF591B7}"/>
                </a:ext>
              </a:extLst>
            </p:cNvPr>
            <p:cNvSpPr/>
            <p:nvPr/>
          </p:nvSpPr>
          <p:spPr>
            <a:xfrm>
              <a:off x="5814898" y="5635073"/>
              <a:ext cx="409433" cy="48697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0" name="テキスト ボックス 189">
              <a:extLst>
                <a:ext uri="{FF2B5EF4-FFF2-40B4-BE49-F238E27FC236}">
                  <a16:creationId xmlns:a16="http://schemas.microsoft.com/office/drawing/2014/main" id="{3C79569F-7F0E-4D33-BD86-67A062694E56}"/>
                </a:ext>
              </a:extLst>
            </p:cNvPr>
            <p:cNvSpPr txBox="1"/>
            <p:nvPr/>
          </p:nvSpPr>
          <p:spPr>
            <a:xfrm>
              <a:off x="4696580" y="4835143"/>
              <a:ext cx="466794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設定</a:t>
              </a:r>
            </a:p>
          </p:txBody>
        </p:sp>
        <p:sp>
          <p:nvSpPr>
            <p:cNvPr id="191" name="テキスト ボックス 190">
              <a:extLst>
                <a:ext uri="{FF2B5EF4-FFF2-40B4-BE49-F238E27FC236}">
                  <a16:creationId xmlns:a16="http://schemas.microsoft.com/office/drawing/2014/main" id="{E8A3B9F8-8817-4019-BB30-C0C7DF4E9022}"/>
                </a:ext>
              </a:extLst>
            </p:cNvPr>
            <p:cNvSpPr txBox="1"/>
            <p:nvPr/>
          </p:nvSpPr>
          <p:spPr>
            <a:xfrm>
              <a:off x="4699720" y="5317857"/>
              <a:ext cx="466794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履歴</a:t>
              </a:r>
              <a:endPara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2" name="テキスト ボックス 191">
              <a:extLst>
                <a:ext uri="{FF2B5EF4-FFF2-40B4-BE49-F238E27FC236}">
                  <a16:creationId xmlns:a16="http://schemas.microsoft.com/office/drawing/2014/main" id="{451E0DDA-02A1-434A-B9C1-D399AC5F2DE5}"/>
                </a:ext>
              </a:extLst>
            </p:cNvPr>
            <p:cNvSpPr txBox="1"/>
            <p:nvPr/>
          </p:nvSpPr>
          <p:spPr>
            <a:xfrm>
              <a:off x="5788450" y="5658589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IC</a:t>
              </a:r>
            </a:p>
            <a:p>
              <a:pPr algn="ctr"/>
              <a:r>
                <a:rPr lang="ja-JP" altLang="en-US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カード</a:t>
              </a:r>
              <a:endPara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3" name="正方形/長方形 192">
              <a:extLst>
                <a:ext uri="{FF2B5EF4-FFF2-40B4-BE49-F238E27FC236}">
                  <a16:creationId xmlns:a16="http://schemas.microsoft.com/office/drawing/2014/main" id="{3CA2E303-397E-478E-9316-04E5587305B8}"/>
                </a:ext>
              </a:extLst>
            </p:cNvPr>
            <p:cNvSpPr/>
            <p:nvPr/>
          </p:nvSpPr>
          <p:spPr>
            <a:xfrm>
              <a:off x="3058544" y="4861463"/>
              <a:ext cx="1538296" cy="3690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4" name="テキスト ボックス 193">
              <a:extLst>
                <a:ext uri="{FF2B5EF4-FFF2-40B4-BE49-F238E27FC236}">
                  <a16:creationId xmlns:a16="http://schemas.microsoft.com/office/drawing/2014/main" id="{D87E6896-22A4-4790-8CDB-C63AE14717A7}"/>
                </a:ext>
              </a:extLst>
            </p:cNvPr>
            <p:cNvSpPr txBox="1"/>
            <p:nvPr/>
          </p:nvSpPr>
          <p:spPr>
            <a:xfrm>
              <a:off x="3202213" y="4911217"/>
              <a:ext cx="1257075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メッセージ・お知らせ</a:t>
              </a:r>
              <a:endPara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5" name="正方形/長方形 194">
              <a:extLst>
                <a:ext uri="{FF2B5EF4-FFF2-40B4-BE49-F238E27FC236}">
                  <a16:creationId xmlns:a16="http://schemas.microsoft.com/office/drawing/2014/main" id="{0324720B-4642-48BE-AE97-0944358EC6E8}"/>
                </a:ext>
              </a:extLst>
            </p:cNvPr>
            <p:cNvSpPr/>
            <p:nvPr/>
          </p:nvSpPr>
          <p:spPr>
            <a:xfrm>
              <a:off x="3119957" y="5894387"/>
              <a:ext cx="2257284" cy="1716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96" name="正方形/長方形 195">
              <a:extLst>
                <a:ext uri="{FF2B5EF4-FFF2-40B4-BE49-F238E27FC236}">
                  <a16:creationId xmlns:a16="http://schemas.microsoft.com/office/drawing/2014/main" id="{BFD52788-E7EE-4C27-8465-F83317971495}"/>
                </a:ext>
              </a:extLst>
            </p:cNvPr>
            <p:cNvSpPr/>
            <p:nvPr/>
          </p:nvSpPr>
          <p:spPr>
            <a:xfrm>
              <a:off x="4001514" y="5743070"/>
              <a:ext cx="519126" cy="15131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cxnSp>
          <p:nvCxnSpPr>
            <p:cNvPr id="197" name="コネクタ: カギ線 196">
              <a:extLst>
                <a:ext uri="{FF2B5EF4-FFF2-40B4-BE49-F238E27FC236}">
                  <a16:creationId xmlns:a16="http://schemas.microsoft.com/office/drawing/2014/main" id="{3A886AA4-91A5-4807-AF85-7E8AB4B83D7C}"/>
                </a:ext>
              </a:extLst>
            </p:cNvPr>
            <p:cNvCxnSpPr>
              <a:stCxn id="183" idx="3"/>
              <a:endCxn id="187" idx="0"/>
            </p:cNvCxnSpPr>
            <p:nvPr/>
          </p:nvCxnSpPr>
          <p:spPr>
            <a:xfrm>
              <a:off x="5541998" y="4802699"/>
              <a:ext cx="477617" cy="760556"/>
            </a:xfrm>
            <a:prstGeom prst="bent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テキスト ボックス 197">
              <a:extLst>
                <a:ext uri="{FF2B5EF4-FFF2-40B4-BE49-F238E27FC236}">
                  <a16:creationId xmlns:a16="http://schemas.microsoft.com/office/drawing/2014/main" id="{2BE7C3DF-3B50-4D44-A58C-ADAB264B4CEE}"/>
                </a:ext>
              </a:extLst>
            </p:cNvPr>
            <p:cNvSpPr txBox="1"/>
            <p:nvPr/>
          </p:nvSpPr>
          <p:spPr>
            <a:xfrm>
              <a:off x="4596486" y="4020191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残業時間</a:t>
              </a:r>
            </a:p>
          </p:txBody>
        </p:sp>
        <p:sp>
          <p:nvSpPr>
            <p:cNvPr id="199" name="正方形/長方形 198">
              <a:extLst>
                <a:ext uri="{FF2B5EF4-FFF2-40B4-BE49-F238E27FC236}">
                  <a16:creationId xmlns:a16="http://schemas.microsoft.com/office/drawing/2014/main" id="{5856A007-286D-4208-B1D1-712FB5B677AD}"/>
                </a:ext>
              </a:extLst>
            </p:cNvPr>
            <p:cNvSpPr/>
            <p:nvPr/>
          </p:nvSpPr>
          <p:spPr>
            <a:xfrm>
              <a:off x="4594749" y="4322184"/>
              <a:ext cx="895023" cy="42454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r>
                <a:rPr kumimoji="1" lang="ja-JP" altLang="en-US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kumimoji="1" lang="en-US" altLang="ja-JP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00</a:t>
              </a:r>
              <a:endPara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50" name="図 49">
            <a:extLst>
              <a:ext uri="{FF2B5EF4-FFF2-40B4-BE49-F238E27FC236}">
                <a16:creationId xmlns:a16="http://schemas.microsoft.com/office/drawing/2014/main" id="{EAD4887F-9652-47BE-A4F7-944FD2A5D8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37" t="38982" r="61698" b="37667"/>
          <a:stretch/>
        </p:blipFill>
        <p:spPr>
          <a:xfrm>
            <a:off x="3566907" y="1068677"/>
            <a:ext cx="1130175" cy="985408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50461AA3-5402-4C19-8D3A-95F89698AD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337" t="50062" r="61320" b="31400"/>
          <a:stretch/>
        </p:blipFill>
        <p:spPr>
          <a:xfrm>
            <a:off x="3595860" y="5534713"/>
            <a:ext cx="1175953" cy="1185617"/>
          </a:xfrm>
          <a:prstGeom prst="rect">
            <a:avLst/>
          </a:prstGeom>
        </p:spPr>
      </p:pic>
      <p:cxnSp>
        <p:nvCxnSpPr>
          <p:cNvPr id="204" name="直線矢印コネクタ 203">
            <a:extLst>
              <a:ext uri="{FF2B5EF4-FFF2-40B4-BE49-F238E27FC236}">
                <a16:creationId xmlns:a16="http://schemas.microsoft.com/office/drawing/2014/main" id="{A0E4358B-FB18-4528-8DEA-DEC97168BB44}"/>
              </a:ext>
            </a:extLst>
          </p:cNvPr>
          <p:cNvCxnSpPr>
            <a:cxnSpLocks/>
          </p:cNvCxnSpPr>
          <p:nvPr/>
        </p:nvCxnSpPr>
        <p:spPr>
          <a:xfrm flipV="1">
            <a:off x="7086300" y="3682063"/>
            <a:ext cx="0" cy="3044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吹き出し: 角を丸めた四角形 57">
            <a:extLst>
              <a:ext uri="{FF2B5EF4-FFF2-40B4-BE49-F238E27FC236}">
                <a16:creationId xmlns:a16="http://schemas.microsoft.com/office/drawing/2014/main" id="{0DD5047A-08EE-428D-A360-6BA918964804}"/>
              </a:ext>
            </a:extLst>
          </p:cNvPr>
          <p:cNvSpPr/>
          <p:nvPr/>
        </p:nvSpPr>
        <p:spPr>
          <a:xfrm>
            <a:off x="3695710" y="596591"/>
            <a:ext cx="1363718" cy="304980"/>
          </a:xfrm>
          <a:prstGeom prst="wedgeRoundRectCallout">
            <a:avLst>
              <a:gd name="adj1" fmla="val -16177"/>
              <a:gd name="adj2" fmla="val 9779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残業多いなぁ</a:t>
            </a:r>
          </a:p>
        </p:txBody>
      </p:sp>
      <p:sp>
        <p:nvSpPr>
          <p:cNvPr id="205" name="吹き出し: 角を丸めた四角形 204">
            <a:extLst>
              <a:ext uri="{FF2B5EF4-FFF2-40B4-BE49-F238E27FC236}">
                <a16:creationId xmlns:a16="http://schemas.microsoft.com/office/drawing/2014/main" id="{AB0EFC8A-B6F8-4BDE-8DE3-86867E60F37E}"/>
              </a:ext>
            </a:extLst>
          </p:cNvPr>
          <p:cNvSpPr/>
          <p:nvPr/>
        </p:nvSpPr>
        <p:spPr>
          <a:xfrm>
            <a:off x="3595860" y="4982776"/>
            <a:ext cx="1363718" cy="339145"/>
          </a:xfrm>
          <a:prstGeom prst="wedgeRoundRectCallout">
            <a:avLst>
              <a:gd name="adj1" fmla="val -15246"/>
              <a:gd name="adj2" fmla="val 14021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残業調整しよう</a:t>
            </a: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4E4E750B-F398-49B2-8859-F7864FB7F46E}"/>
              </a:ext>
            </a:extLst>
          </p:cNvPr>
          <p:cNvSpPr txBox="1"/>
          <p:nvPr/>
        </p:nvSpPr>
        <p:spPr>
          <a:xfrm>
            <a:off x="-73018" y="52803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＜＜現状＞＞</a:t>
            </a: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96572FC3-CEC9-4887-8E95-459A3B9B56B8}"/>
              </a:ext>
            </a:extLst>
          </p:cNvPr>
          <p:cNvSpPr txBox="1"/>
          <p:nvPr/>
        </p:nvSpPr>
        <p:spPr>
          <a:xfrm>
            <a:off x="-98844" y="282424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＜＜改善＞＞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5C16FB7-049F-4136-BADA-92CEC8ADD9BA}"/>
              </a:ext>
            </a:extLst>
          </p:cNvPr>
          <p:cNvSpPr txBox="1"/>
          <p:nvPr/>
        </p:nvSpPr>
        <p:spPr>
          <a:xfrm>
            <a:off x="5029625" y="53751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月末</a:t>
            </a:r>
          </a:p>
        </p:txBody>
      </p:sp>
      <p:sp>
        <p:nvSpPr>
          <p:cNvPr id="208" name="テキスト ボックス 207">
            <a:extLst>
              <a:ext uri="{FF2B5EF4-FFF2-40B4-BE49-F238E27FC236}">
                <a16:creationId xmlns:a16="http://schemas.microsoft.com/office/drawing/2014/main" id="{36CB1122-B6B5-4CAE-89B8-76865570D832}"/>
              </a:ext>
            </a:extLst>
          </p:cNvPr>
          <p:cNvSpPr txBox="1"/>
          <p:nvPr/>
        </p:nvSpPr>
        <p:spPr>
          <a:xfrm>
            <a:off x="4987379" y="49940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月途中</a:t>
            </a:r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BCDB1D08-781B-463C-9834-89F478D2DFCA}"/>
              </a:ext>
            </a:extLst>
          </p:cNvPr>
          <p:cNvSpPr txBox="1"/>
          <p:nvPr/>
        </p:nvSpPr>
        <p:spPr>
          <a:xfrm>
            <a:off x="10730985" y="2400389"/>
            <a:ext cx="1415772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勤怠全て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毎月必要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EF539979-E768-47B1-8EA7-A9DEECA78B34}"/>
              </a:ext>
            </a:extLst>
          </p:cNvPr>
          <p:cNvSpPr txBox="1"/>
          <p:nvPr/>
        </p:nvSpPr>
        <p:spPr>
          <a:xfrm>
            <a:off x="7835994" y="4946886"/>
            <a:ext cx="2698175" cy="13849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◆生産性改善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◆業務調整可能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◆新規事業移行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0" name="矢印: 下 209">
            <a:extLst>
              <a:ext uri="{FF2B5EF4-FFF2-40B4-BE49-F238E27FC236}">
                <a16:creationId xmlns:a16="http://schemas.microsoft.com/office/drawing/2014/main" id="{6A9CD75A-222A-4E1A-AFA9-7E884D4BD0D3}"/>
              </a:ext>
            </a:extLst>
          </p:cNvPr>
          <p:cNvSpPr/>
          <p:nvPr/>
        </p:nvSpPr>
        <p:spPr>
          <a:xfrm>
            <a:off x="7889180" y="4371903"/>
            <a:ext cx="1609725" cy="34743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E573F01C-FBC0-4312-AC68-0D0750902398}"/>
              </a:ext>
            </a:extLst>
          </p:cNvPr>
          <p:cNvSpPr txBox="1"/>
          <p:nvPr/>
        </p:nvSpPr>
        <p:spPr>
          <a:xfrm>
            <a:off x="9498905" y="4221702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WIN</a:t>
            </a:r>
            <a:r>
              <a:rPr kumimoji="1" lang="ja-JP" altLang="en-US" sz="36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＆</a:t>
            </a:r>
            <a:r>
              <a:rPr kumimoji="1" lang="en-US" altLang="ja-JP" sz="3600" b="1" u="sng" dirty="0">
                <a:solidFill>
                  <a:srgbClr val="0000FF"/>
                </a:solidFill>
                <a:latin typeface="Arial Black" panose="020B0A04020102020204" pitchFamily="34" charset="0"/>
              </a:rPr>
              <a:t>WIN</a:t>
            </a:r>
            <a:endParaRPr kumimoji="1" lang="ja-JP" altLang="en-US" sz="3600" b="1" u="sng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DC0ADAFB-F1C7-46EC-8DF6-5995F86DE6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946" t="47156" r="58268" b="32518"/>
          <a:stretch/>
        </p:blipFill>
        <p:spPr>
          <a:xfrm rot="462144">
            <a:off x="4057247" y="3886621"/>
            <a:ext cx="608784" cy="370529"/>
          </a:xfrm>
          <a:prstGeom prst="rect">
            <a:avLst/>
          </a:prstGeom>
        </p:spPr>
      </p:pic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7C3D2F98-1E73-4EE8-B668-6059CD00D9F9}"/>
              </a:ext>
            </a:extLst>
          </p:cNvPr>
          <p:cNvSpPr txBox="1"/>
          <p:nvPr/>
        </p:nvSpPr>
        <p:spPr>
          <a:xfrm>
            <a:off x="10730985" y="4946886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latin typeface="Arial Black" panose="020B0A04020102020204" pitchFamily="34" charset="0"/>
                <a:ea typeface="Meiryo UI" panose="020B0604030504040204" pitchFamily="50" charset="-128"/>
              </a:rPr>
              <a:t>利益</a:t>
            </a:r>
            <a:endParaRPr kumimoji="1" lang="en-US" altLang="ja-JP" sz="4400" b="1" dirty="0">
              <a:latin typeface="Arial Black" panose="020B0A04020102020204" pitchFamily="34" charset="0"/>
              <a:ea typeface="Meiryo UI" panose="020B0604030504040204" pitchFamily="50" charset="-128"/>
            </a:endParaRPr>
          </a:p>
          <a:p>
            <a:r>
              <a:rPr kumimoji="1" lang="ja-JP" altLang="en-US" sz="4400" b="1" dirty="0">
                <a:latin typeface="Arial Black" panose="020B0A04020102020204" pitchFamily="34" charset="0"/>
                <a:ea typeface="Meiryo UI" panose="020B0604030504040204" pitchFamily="50" charset="-128"/>
              </a:rPr>
              <a:t>直結</a:t>
            </a:r>
          </a:p>
        </p:txBody>
      </p:sp>
      <p:sp>
        <p:nvSpPr>
          <p:cNvPr id="214" name="テキスト ボックス 213">
            <a:extLst>
              <a:ext uri="{FF2B5EF4-FFF2-40B4-BE49-F238E27FC236}">
                <a16:creationId xmlns:a16="http://schemas.microsoft.com/office/drawing/2014/main" id="{E1BB30F9-B55D-447D-8F14-1CF992E8C2E2}"/>
              </a:ext>
            </a:extLst>
          </p:cNvPr>
          <p:cNvSpPr txBox="1"/>
          <p:nvPr/>
        </p:nvSpPr>
        <p:spPr>
          <a:xfrm>
            <a:off x="2787857" y="365101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自動集計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A9C41F74-CF45-4886-AD1F-FBA625DA7ED9}"/>
              </a:ext>
            </a:extLst>
          </p:cNvPr>
          <p:cNvSpPr txBox="1"/>
          <p:nvPr/>
        </p:nvSpPr>
        <p:spPr>
          <a:xfrm>
            <a:off x="3911561" y="3316611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見える化</a:t>
            </a:r>
          </a:p>
        </p:txBody>
      </p: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BC8CB607-A16A-40AC-AA4A-337D30014E52}"/>
              </a:ext>
            </a:extLst>
          </p:cNvPr>
          <p:cNvGrpSpPr/>
          <p:nvPr/>
        </p:nvGrpSpPr>
        <p:grpSpPr>
          <a:xfrm>
            <a:off x="11353800" y="8921"/>
            <a:ext cx="942975" cy="668833"/>
            <a:chOff x="11353800" y="8921"/>
            <a:chExt cx="942975" cy="668833"/>
          </a:xfrm>
        </p:grpSpPr>
        <p:pic>
          <p:nvPicPr>
            <p:cNvPr id="101" name="図 100">
              <a:extLst>
                <a:ext uri="{FF2B5EF4-FFF2-40B4-BE49-F238E27FC236}">
                  <a16:creationId xmlns:a16="http://schemas.microsoft.com/office/drawing/2014/main" id="{26EC5B90-8461-4C81-AC55-A59FEE4C2C54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3800" y="8921"/>
              <a:ext cx="834418" cy="393298"/>
            </a:xfrm>
            <a:prstGeom prst="rect">
              <a:avLst/>
            </a:prstGeom>
          </p:spPr>
        </p:pic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2F757C24-A463-47F6-84DE-C18D6C3514D9}"/>
                </a:ext>
              </a:extLst>
            </p:cNvPr>
            <p:cNvSpPr/>
            <p:nvPr/>
          </p:nvSpPr>
          <p:spPr>
            <a:xfrm>
              <a:off x="11353800" y="369977"/>
              <a:ext cx="9429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altLang="ja-JP" sz="700" b="1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株式会社　</a:t>
              </a:r>
              <a:endParaRPr lang="en-US" altLang="ja-JP" sz="7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altLang="ja-JP" sz="700" b="1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OA</a:t>
              </a:r>
              <a:r>
                <a:rPr lang="ja-JP" altLang="ja-JP" sz="700" b="1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ビジネスサポート</a:t>
              </a:r>
              <a:endParaRPr lang="ja-JP" altLang="ja-JP" sz="2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885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249</Words>
  <Application>Microsoft Office PowerPoint</Application>
  <PresentationFormat>ワイド画面</PresentationFormat>
  <Paragraphs>104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Meiryo UI</vt:lpstr>
      <vt:lpstr>游ゴシック</vt:lpstr>
      <vt:lpstr>游ゴシック Light</vt:lpstr>
      <vt:lpstr>Arial</vt:lpstr>
      <vt:lpstr>Arial Black</vt:lpstr>
      <vt:lpstr>Times New Roman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WIN10-1</dc:creator>
  <cp:lastModifiedBy>WIN10-1</cp:lastModifiedBy>
  <cp:revision>101</cp:revision>
  <cp:lastPrinted>2017-09-28T08:35:33Z</cp:lastPrinted>
  <dcterms:created xsi:type="dcterms:W3CDTF">2017-09-14T06:16:08Z</dcterms:created>
  <dcterms:modified xsi:type="dcterms:W3CDTF">2017-11-24T03:11:40Z</dcterms:modified>
</cp:coreProperties>
</file>